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pdf" ContentType="application/pdf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294" r:id="rId13"/>
    <p:sldId id="293" r:id="rId14"/>
    <p:sldId id="258" r:id="rId15"/>
    <p:sldId id="259" r:id="rId16"/>
    <p:sldId id="262" r:id="rId17"/>
    <p:sldId id="263" r:id="rId18"/>
    <p:sldId id="264" r:id="rId19"/>
    <p:sldId id="265" r:id="rId20"/>
    <p:sldId id="266" r:id="rId21"/>
    <p:sldId id="267" r:id="rId22"/>
    <p:sldId id="286" r:id="rId23"/>
    <p:sldId id="287" r:id="rId24"/>
    <p:sldId id="288" r:id="rId25"/>
    <p:sldId id="277" r:id="rId26"/>
    <p:sldId id="279" r:id="rId27"/>
    <p:sldId id="280" r:id="rId28"/>
    <p:sldId id="282" r:id="rId29"/>
    <p:sldId id="289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4BB90-1C73-4E17-8ADB-C45E24DE8A0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44D5710-BB40-4B2E-A216-F62E07A7E0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</a:rPr>
            <a:t>TRÁFICO DE SERES HUMANOS</a:t>
          </a:r>
          <a:endParaRPr kumimoji="0" lang="pt-PT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DE66F70A-62F8-4C03-ABA8-3E1AAA35C691}" type="parTrans" cxnId="{9ED27228-EEC1-42B3-AB3A-3DE0FFEA43CB}">
      <dgm:prSet/>
      <dgm:spPr/>
      <dgm:t>
        <a:bodyPr/>
        <a:lstStyle/>
        <a:p>
          <a:endParaRPr lang="pt-PT"/>
        </a:p>
      </dgm:t>
    </dgm:pt>
    <dgm:pt modelId="{A8270395-F59E-40F8-8395-E00CE8845062}" type="sibTrans" cxnId="{9ED27228-EEC1-42B3-AB3A-3DE0FFEA43CB}">
      <dgm:prSet/>
      <dgm:spPr/>
      <dgm:t>
        <a:bodyPr/>
        <a:lstStyle/>
        <a:p>
          <a:endParaRPr lang="pt-PT"/>
        </a:p>
      </dgm:t>
    </dgm:pt>
    <dgm:pt modelId="{607223E5-A39F-4265-BCBC-A0558D27D7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</a:t>
          </a: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onhecer, Sensibilizar e prevenir</a:t>
          </a:r>
        </a:p>
      </dgm:t>
    </dgm:pt>
    <dgm:pt modelId="{FC0A9851-214B-4B9B-9A70-E87E826FDD90}" type="parTrans" cxnId="{4F021FFC-414D-4226-82D9-935FBCAFCE7E}">
      <dgm:prSet/>
      <dgm:spPr/>
      <dgm:t>
        <a:bodyPr/>
        <a:lstStyle/>
        <a:p>
          <a:endParaRPr lang="pt-PT"/>
        </a:p>
      </dgm:t>
    </dgm:pt>
    <dgm:pt modelId="{E6C2201D-9614-45ED-BA27-D5D04308C0F4}" type="sibTrans" cxnId="{4F021FFC-414D-4226-82D9-935FBCAFCE7E}">
      <dgm:prSet/>
      <dgm:spPr/>
      <dgm:t>
        <a:bodyPr/>
        <a:lstStyle/>
        <a:p>
          <a:endParaRPr lang="pt-PT"/>
        </a:p>
      </dgm:t>
    </dgm:pt>
    <dgm:pt modelId="{471FBC14-9BF4-468F-B359-F254698885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</a:t>
          </a: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roteger e Assistir</a:t>
          </a:r>
        </a:p>
      </dgm:t>
    </dgm:pt>
    <dgm:pt modelId="{E67D6771-4973-436E-B9E7-EADB17A1ACB1}" type="parTrans" cxnId="{98B88A63-27D1-4DA3-824A-CC1D12559A06}">
      <dgm:prSet/>
      <dgm:spPr/>
      <dgm:t>
        <a:bodyPr/>
        <a:lstStyle/>
        <a:p>
          <a:endParaRPr lang="pt-PT"/>
        </a:p>
      </dgm:t>
    </dgm:pt>
    <dgm:pt modelId="{E6400AD2-9F7C-446D-82A4-70F4C415D013}" type="sibTrans" cxnId="{98B88A63-27D1-4DA3-824A-CC1D12559A06}">
      <dgm:prSet/>
      <dgm:spPr/>
      <dgm:t>
        <a:bodyPr/>
        <a:lstStyle/>
        <a:p>
          <a:endParaRPr lang="pt-PT"/>
        </a:p>
      </dgm:t>
    </dgm:pt>
    <dgm:pt modelId="{EE9486C0-31F3-494C-994F-D32A1654E9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I</a:t>
          </a: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nvestigar</a:t>
          </a: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Criminalmente e Cooperar</a:t>
          </a:r>
          <a:endParaRPr kumimoji="0" lang="pt-PT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FE8E04F7-0713-41D5-B971-E15E09A9FA42}" type="parTrans" cxnId="{2C8CAAAE-8313-4389-9627-FDF93F342BC5}">
      <dgm:prSet/>
      <dgm:spPr/>
      <dgm:t>
        <a:bodyPr/>
        <a:lstStyle/>
        <a:p>
          <a:endParaRPr lang="pt-PT"/>
        </a:p>
      </dgm:t>
    </dgm:pt>
    <dgm:pt modelId="{210F1568-D026-477A-8736-D678A249297D}" type="sibTrans" cxnId="{2C8CAAAE-8313-4389-9627-FDF93F342BC5}">
      <dgm:prSet/>
      <dgm:spPr/>
      <dgm:t>
        <a:bodyPr/>
        <a:lstStyle/>
        <a:p>
          <a:endParaRPr lang="pt-PT"/>
        </a:p>
      </dgm:t>
    </dgm:pt>
    <dgm:pt modelId="{50679CFA-2C05-49D1-AEA5-A7E0882CA9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Educar e Formar</a:t>
          </a:r>
          <a:endParaRPr kumimoji="0" lang="pt-PT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gm:t>
    </dgm:pt>
    <dgm:pt modelId="{58411DE0-DD4B-48C7-9697-67BA693C9A3A}" type="parTrans" cxnId="{F342C9A3-9226-4997-9E4F-65690A060EFC}">
      <dgm:prSet/>
      <dgm:spPr/>
      <dgm:t>
        <a:bodyPr/>
        <a:lstStyle/>
        <a:p>
          <a:endParaRPr lang="pt-PT"/>
        </a:p>
      </dgm:t>
    </dgm:pt>
    <dgm:pt modelId="{BBC29FDC-3234-4A13-B3C8-C491F722581C}" type="sibTrans" cxnId="{F342C9A3-9226-4997-9E4F-65690A060EFC}">
      <dgm:prSet/>
      <dgm:spPr/>
      <dgm:t>
        <a:bodyPr/>
        <a:lstStyle/>
        <a:p>
          <a:endParaRPr lang="pt-PT"/>
        </a:p>
      </dgm:t>
    </dgm:pt>
    <dgm:pt modelId="{FB426704-8279-4BD0-B602-95413B135A7F}" type="pres">
      <dgm:prSet presAssocID="{BEE4BB90-1C73-4E17-8ADB-C45E24DE8A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2BDB32-2769-412B-89C9-7375416527CF}" type="pres">
      <dgm:prSet presAssocID="{D44D5710-BB40-4B2E-A216-F62E07A7E0B0}" presName="centerShape" presStyleLbl="node0" presStyleIdx="0" presStyleCnt="1"/>
      <dgm:spPr/>
      <dgm:t>
        <a:bodyPr/>
        <a:lstStyle/>
        <a:p>
          <a:endParaRPr lang="pt-PT"/>
        </a:p>
      </dgm:t>
    </dgm:pt>
    <dgm:pt modelId="{C6316104-6004-405F-AA7D-0BCFA9709A84}" type="pres">
      <dgm:prSet presAssocID="{FC0A9851-214B-4B9B-9A70-E87E826FDD90}" presName="Name9" presStyleLbl="parChTrans1D2" presStyleIdx="0" presStyleCnt="4"/>
      <dgm:spPr/>
      <dgm:t>
        <a:bodyPr/>
        <a:lstStyle/>
        <a:p>
          <a:endParaRPr lang="pt-PT"/>
        </a:p>
      </dgm:t>
    </dgm:pt>
    <dgm:pt modelId="{EE5DB50C-1FD7-4891-A238-A03E057931C2}" type="pres">
      <dgm:prSet presAssocID="{FC0A9851-214B-4B9B-9A70-E87E826FDD90}" presName="connTx" presStyleLbl="parChTrans1D2" presStyleIdx="0" presStyleCnt="4"/>
      <dgm:spPr/>
      <dgm:t>
        <a:bodyPr/>
        <a:lstStyle/>
        <a:p>
          <a:endParaRPr lang="pt-PT"/>
        </a:p>
      </dgm:t>
    </dgm:pt>
    <dgm:pt modelId="{ADFC5BBD-3C76-4B2E-906E-C7F27C137D0B}" type="pres">
      <dgm:prSet presAssocID="{607223E5-A39F-4265-BCBC-A0558D27D7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33C28A-F504-41A9-A7C9-8BC13E42582F}" type="pres">
      <dgm:prSet presAssocID="{E67D6771-4973-436E-B9E7-EADB17A1ACB1}" presName="Name9" presStyleLbl="parChTrans1D2" presStyleIdx="1" presStyleCnt="4"/>
      <dgm:spPr/>
      <dgm:t>
        <a:bodyPr/>
        <a:lstStyle/>
        <a:p>
          <a:endParaRPr lang="pt-PT"/>
        </a:p>
      </dgm:t>
    </dgm:pt>
    <dgm:pt modelId="{C67CCDA6-A617-414A-9181-BA6AA7C550D3}" type="pres">
      <dgm:prSet presAssocID="{E67D6771-4973-436E-B9E7-EADB17A1ACB1}" presName="connTx" presStyleLbl="parChTrans1D2" presStyleIdx="1" presStyleCnt="4"/>
      <dgm:spPr/>
      <dgm:t>
        <a:bodyPr/>
        <a:lstStyle/>
        <a:p>
          <a:endParaRPr lang="pt-PT"/>
        </a:p>
      </dgm:t>
    </dgm:pt>
    <dgm:pt modelId="{CAC8D928-865D-4466-95B3-1F676C4AB395}" type="pres">
      <dgm:prSet presAssocID="{471FBC14-9BF4-468F-B359-F254698885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1BD057-D378-40DB-B962-D7C67A264395}" type="pres">
      <dgm:prSet presAssocID="{FE8E04F7-0713-41D5-B971-E15E09A9FA42}" presName="Name9" presStyleLbl="parChTrans1D2" presStyleIdx="2" presStyleCnt="4"/>
      <dgm:spPr/>
      <dgm:t>
        <a:bodyPr/>
        <a:lstStyle/>
        <a:p>
          <a:endParaRPr lang="pt-PT"/>
        </a:p>
      </dgm:t>
    </dgm:pt>
    <dgm:pt modelId="{33B06A0E-B789-4F63-B8BC-60B5F8298D34}" type="pres">
      <dgm:prSet presAssocID="{FE8E04F7-0713-41D5-B971-E15E09A9FA42}" presName="connTx" presStyleLbl="parChTrans1D2" presStyleIdx="2" presStyleCnt="4"/>
      <dgm:spPr/>
      <dgm:t>
        <a:bodyPr/>
        <a:lstStyle/>
        <a:p>
          <a:endParaRPr lang="pt-PT"/>
        </a:p>
      </dgm:t>
    </dgm:pt>
    <dgm:pt modelId="{BB08140D-3A10-4936-B532-2A2A3D3398AA}" type="pres">
      <dgm:prSet presAssocID="{EE9486C0-31F3-494C-994F-D32A1654E9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A569EE-784B-40CB-9B57-5282707F4330}" type="pres">
      <dgm:prSet presAssocID="{58411DE0-DD4B-48C7-9697-67BA693C9A3A}" presName="Name9" presStyleLbl="parChTrans1D2" presStyleIdx="3" presStyleCnt="4"/>
      <dgm:spPr/>
      <dgm:t>
        <a:bodyPr/>
        <a:lstStyle/>
        <a:p>
          <a:endParaRPr lang="pt-PT"/>
        </a:p>
      </dgm:t>
    </dgm:pt>
    <dgm:pt modelId="{D30E54E1-D28E-4631-9A41-E4AD79B67585}" type="pres">
      <dgm:prSet presAssocID="{58411DE0-DD4B-48C7-9697-67BA693C9A3A}" presName="connTx" presStyleLbl="parChTrans1D2" presStyleIdx="3" presStyleCnt="4"/>
      <dgm:spPr/>
      <dgm:t>
        <a:bodyPr/>
        <a:lstStyle/>
        <a:p>
          <a:endParaRPr lang="pt-PT"/>
        </a:p>
      </dgm:t>
    </dgm:pt>
    <dgm:pt modelId="{A0170D30-5F43-4F3D-96DD-D3C2A6BD76AC}" type="pres">
      <dgm:prSet presAssocID="{50679CFA-2C05-49D1-AEA5-A7E0882CA9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993E577-190F-4BFA-B66A-B64FBCD05AB0}" type="presOf" srcId="{471FBC14-9BF4-468F-B359-F254698885AC}" destId="{CAC8D928-865D-4466-95B3-1F676C4AB395}" srcOrd="0" destOrd="0" presId="urn:microsoft.com/office/officeart/2005/8/layout/radial1"/>
    <dgm:cxn modelId="{62AF4C39-8007-4831-90C6-447E33099F48}" type="presOf" srcId="{FE8E04F7-0713-41D5-B971-E15E09A9FA42}" destId="{151BD057-D378-40DB-B962-D7C67A264395}" srcOrd="0" destOrd="0" presId="urn:microsoft.com/office/officeart/2005/8/layout/radial1"/>
    <dgm:cxn modelId="{838ACE2C-D3C0-4A5C-805E-AE74F044E9B9}" type="presOf" srcId="{E67D6771-4973-436E-B9E7-EADB17A1ACB1}" destId="{C67CCDA6-A617-414A-9181-BA6AA7C550D3}" srcOrd="1" destOrd="0" presId="urn:microsoft.com/office/officeart/2005/8/layout/radial1"/>
    <dgm:cxn modelId="{BF23C08D-4A88-45E2-A201-D9FD8D36FF3F}" type="presOf" srcId="{607223E5-A39F-4265-BCBC-A0558D27D7B2}" destId="{ADFC5BBD-3C76-4B2E-906E-C7F27C137D0B}" srcOrd="0" destOrd="0" presId="urn:microsoft.com/office/officeart/2005/8/layout/radial1"/>
    <dgm:cxn modelId="{98B88A63-27D1-4DA3-824A-CC1D12559A06}" srcId="{D44D5710-BB40-4B2E-A216-F62E07A7E0B0}" destId="{471FBC14-9BF4-468F-B359-F254698885AC}" srcOrd="1" destOrd="0" parTransId="{E67D6771-4973-436E-B9E7-EADB17A1ACB1}" sibTransId="{E6400AD2-9F7C-446D-82A4-70F4C415D013}"/>
    <dgm:cxn modelId="{1D7A516C-EBA6-4934-A1D4-63A3FC0EF451}" type="presOf" srcId="{EE9486C0-31F3-494C-994F-D32A1654E981}" destId="{BB08140D-3A10-4936-B532-2A2A3D3398AA}" srcOrd="0" destOrd="0" presId="urn:microsoft.com/office/officeart/2005/8/layout/radial1"/>
    <dgm:cxn modelId="{2C8CAAAE-8313-4389-9627-FDF93F342BC5}" srcId="{D44D5710-BB40-4B2E-A216-F62E07A7E0B0}" destId="{EE9486C0-31F3-494C-994F-D32A1654E981}" srcOrd="2" destOrd="0" parTransId="{FE8E04F7-0713-41D5-B971-E15E09A9FA42}" sibTransId="{210F1568-D026-477A-8736-D678A249297D}"/>
    <dgm:cxn modelId="{45838FCF-0F2B-4892-B1BA-92DB5203933A}" type="presOf" srcId="{FC0A9851-214B-4B9B-9A70-E87E826FDD90}" destId="{C6316104-6004-405F-AA7D-0BCFA9709A84}" srcOrd="0" destOrd="0" presId="urn:microsoft.com/office/officeart/2005/8/layout/radial1"/>
    <dgm:cxn modelId="{B553A57E-18AD-4B68-BC7E-BACAD007645B}" type="presOf" srcId="{50679CFA-2C05-49D1-AEA5-A7E0882CA9D5}" destId="{A0170D30-5F43-4F3D-96DD-D3C2A6BD76AC}" srcOrd="0" destOrd="0" presId="urn:microsoft.com/office/officeart/2005/8/layout/radial1"/>
    <dgm:cxn modelId="{4F021FFC-414D-4226-82D9-935FBCAFCE7E}" srcId="{D44D5710-BB40-4B2E-A216-F62E07A7E0B0}" destId="{607223E5-A39F-4265-BCBC-A0558D27D7B2}" srcOrd="0" destOrd="0" parTransId="{FC0A9851-214B-4B9B-9A70-E87E826FDD90}" sibTransId="{E6C2201D-9614-45ED-BA27-D5D04308C0F4}"/>
    <dgm:cxn modelId="{BADBE42C-DBC3-4240-8CAB-958E2CCAB544}" type="presOf" srcId="{58411DE0-DD4B-48C7-9697-67BA693C9A3A}" destId="{06A569EE-784B-40CB-9B57-5282707F4330}" srcOrd="0" destOrd="0" presId="urn:microsoft.com/office/officeart/2005/8/layout/radial1"/>
    <dgm:cxn modelId="{0A0FEF6F-5337-4E74-A2E3-CE411C2858F4}" type="presOf" srcId="{BEE4BB90-1C73-4E17-8ADB-C45E24DE8A08}" destId="{FB426704-8279-4BD0-B602-95413B135A7F}" srcOrd="0" destOrd="0" presId="urn:microsoft.com/office/officeart/2005/8/layout/radial1"/>
    <dgm:cxn modelId="{51E88357-7A72-4B93-8B39-2380AAF1D1A8}" type="presOf" srcId="{FC0A9851-214B-4B9B-9A70-E87E826FDD90}" destId="{EE5DB50C-1FD7-4891-A238-A03E057931C2}" srcOrd="1" destOrd="0" presId="urn:microsoft.com/office/officeart/2005/8/layout/radial1"/>
    <dgm:cxn modelId="{EEF754EE-9E84-46DB-B3D3-09A0C744A341}" type="presOf" srcId="{FE8E04F7-0713-41D5-B971-E15E09A9FA42}" destId="{33B06A0E-B789-4F63-B8BC-60B5F8298D34}" srcOrd="1" destOrd="0" presId="urn:microsoft.com/office/officeart/2005/8/layout/radial1"/>
    <dgm:cxn modelId="{9ED27228-EEC1-42B3-AB3A-3DE0FFEA43CB}" srcId="{BEE4BB90-1C73-4E17-8ADB-C45E24DE8A08}" destId="{D44D5710-BB40-4B2E-A216-F62E07A7E0B0}" srcOrd="0" destOrd="0" parTransId="{DE66F70A-62F8-4C03-ABA8-3E1AAA35C691}" sibTransId="{A8270395-F59E-40F8-8395-E00CE8845062}"/>
    <dgm:cxn modelId="{3983779E-6592-4A82-B367-3FE992A800C6}" type="presOf" srcId="{E67D6771-4973-436E-B9E7-EADB17A1ACB1}" destId="{2E33C28A-F504-41A9-A7C9-8BC13E42582F}" srcOrd="0" destOrd="0" presId="urn:microsoft.com/office/officeart/2005/8/layout/radial1"/>
    <dgm:cxn modelId="{22D5EAC4-BE61-400C-A27D-56339AC1D53C}" type="presOf" srcId="{58411DE0-DD4B-48C7-9697-67BA693C9A3A}" destId="{D30E54E1-D28E-4631-9A41-E4AD79B67585}" srcOrd="1" destOrd="0" presId="urn:microsoft.com/office/officeart/2005/8/layout/radial1"/>
    <dgm:cxn modelId="{F268BE0E-CDF2-4934-9D93-59E1D5B70328}" type="presOf" srcId="{D44D5710-BB40-4B2E-A216-F62E07A7E0B0}" destId="{A32BDB32-2769-412B-89C9-7375416527CF}" srcOrd="0" destOrd="0" presId="urn:microsoft.com/office/officeart/2005/8/layout/radial1"/>
    <dgm:cxn modelId="{F342C9A3-9226-4997-9E4F-65690A060EFC}" srcId="{D44D5710-BB40-4B2E-A216-F62E07A7E0B0}" destId="{50679CFA-2C05-49D1-AEA5-A7E0882CA9D5}" srcOrd="3" destOrd="0" parTransId="{58411DE0-DD4B-48C7-9697-67BA693C9A3A}" sibTransId="{BBC29FDC-3234-4A13-B3C8-C491F722581C}"/>
    <dgm:cxn modelId="{FCA87E2E-3241-4C14-9080-B4BC6CF12DB5}" type="presParOf" srcId="{FB426704-8279-4BD0-B602-95413B135A7F}" destId="{A32BDB32-2769-412B-89C9-7375416527CF}" srcOrd="0" destOrd="0" presId="urn:microsoft.com/office/officeart/2005/8/layout/radial1"/>
    <dgm:cxn modelId="{9A318A11-F10D-4A11-867E-10B2A1C8D9DF}" type="presParOf" srcId="{FB426704-8279-4BD0-B602-95413B135A7F}" destId="{C6316104-6004-405F-AA7D-0BCFA9709A84}" srcOrd="1" destOrd="0" presId="urn:microsoft.com/office/officeart/2005/8/layout/radial1"/>
    <dgm:cxn modelId="{B170594C-415F-4A10-A6F0-72C6D5C0A379}" type="presParOf" srcId="{C6316104-6004-405F-AA7D-0BCFA9709A84}" destId="{EE5DB50C-1FD7-4891-A238-A03E057931C2}" srcOrd="0" destOrd="0" presId="urn:microsoft.com/office/officeart/2005/8/layout/radial1"/>
    <dgm:cxn modelId="{ECA6EF62-0CDD-48E0-88F2-3B5E349BAC6D}" type="presParOf" srcId="{FB426704-8279-4BD0-B602-95413B135A7F}" destId="{ADFC5BBD-3C76-4B2E-906E-C7F27C137D0B}" srcOrd="2" destOrd="0" presId="urn:microsoft.com/office/officeart/2005/8/layout/radial1"/>
    <dgm:cxn modelId="{163A9730-C2B3-490D-A39A-5A0866168CA1}" type="presParOf" srcId="{FB426704-8279-4BD0-B602-95413B135A7F}" destId="{2E33C28A-F504-41A9-A7C9-8BC13E42582F}" srcOrd="3" destOrd="0" presId="urn:microsoft.com/office/officeart/2005/8/layout/radial1"/>
    <dgm:cxn modelId="{D1A6BFEA-EC5C-4A38-B612-9D78369AE124}" type="presParOf" srcId="{2E33C28A-F504-41A9-A7C9-8BC13E42582F}" destId="{C67CCDA6-A617-414A-9181-BA6AA7C550D3}" srcOrd="0" destOrd="0" presId="urn:microsoft.com/office/officeart/2005/8/layout/radial1"/>
    <dgm:cxn modelId="{4F271C70-7B1A-4260-A040-5F59D1958B77}" type="presParOf" srcId="{FB426704-8279-4BD0-B602-95413B135A7F}" destId="{CAC8D928-865D-4466-95B3-1F676C4AB395}" srcOrd="4" destOrd="0" presId="urn:microsoft.com/office/officeart/2005/8/layout/radial1"/>
    <dgm:cxn modelId="{A91E0240-DE2E-4575-B8E4-6F8DFED0F553}" type="presParOf" srcId="{FB426704-8279-4BD0-B602-95413B135A7F}" destId="{151BD057-D378-40DB-B962-D7C67A264395}" srcOrd="5" destOrd="0" presId="urn:microsoft.com/office/officeart/2005/8/layout/radial1"/>
    <dgm:cxn modelId="{BD35A7D1-D208-41F0-B7FC-192DE84D178A}" type="presParOf" srcId="{151BD057-D378-40DB-B962-D7C67A264395}" destId="{33B06A0E-B789-4F63-B8BC-60B5F8298D34}" srcOrd="0" destOrd="0" presId="urn:microsoft.com/office/officeart/2005/8/layout/radial1"/>
    <dgm:cxn modelId="{34FCD4F7-2295-42EA-AA87-B6D6BB490FD2}" type="presParOf" srcId="{FB426704-8279-4BD0-B602-95413B135A7F}" destId="{BB08140D-3A10-4936-B532-2A2A3D3398AA}" srcOrd="6" destOrd="0" presId="urn:microsoft.com/office/officeart/2005/8/layout/radial1"/>
    <dgm:cxn modelId="{1D5B49E1-BEEE-4162-BE0C-AD3F00FD6462}" type="presParOf" srcId="{FB426704-8279-4BD0-B602-95413B135A7F}" destId="{06A569EE-784B-40CB-9B57-5282707F4330}" srcOrd="7" destOrd="0" presId="urn:microsoft.com/office/officeart/2005/8/layout/radial1"/>
    <dgm:cxn modelId="{776F148B-7D6C-4B11-85C3-5ECF4C1CF9AD}" type="presParOf" srcId="{06A569EE-784B-40CB-9B57-5282707F4330}" destId="{D30E54E1-D28E-4631-9A41-E4AD79B67585}" srcOrd="0" destOrd="0" presId="urn:microsoft.com/office/officeart/2005/8/layout/radial1"/>
    <dgm:cxn modelId="{EAF57CB2-79E7-43A1-9CB4-EFD1BF479167}" type="presParOf" srcId="{FB426704-8279-4BD0-B602-95413B135A7F}" destId="{A0170D30-5F43-4F3D-96DD-D3C2A6BD76A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0009C-0947-473C-A474-65506E6909F0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718C7CF-0D08-4698-98ED-528C5A24055E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rgbClr val="FFC000"/>
              </a:solidFill>
            </a:rPr>
            <a:t>Plano Nacional conta o TSH</a:t>
          </a:r>
          <a:endParaRPr lang="pt-PT" sz="1800" dirty="0">
            <a:solidFill>
              <a:srgbClr val="FFC000"/>
            </a:solidFill>
          </a:endParaRPr>
        </a:p>
      </dgm:t>
    </dgm:pt>
    <dgm:pt modelId="{6C678A62-0006-4FDD-89EA-1D66E777829B}" type="parTrans" cxnId="{0DA7E2CA-C977-4CC1-8DD8-4123D8B61388}">
      <dgm:prSet/>
      <dgm:spPr/>
      <dgm:t>
        <a:bodyPr/>
        <a:lstStyle/>
        <a:p>
          <a:endParaRPr lang="pt-PT"/>
        </a:p>
      </dgm:t>
    </dgm:pt>
    <dgm:pt modelId="{4C0500D3-AFF9-4F96-965B-3FE2B7EBFCC8}" type="sibTrans" cxnId="{0DA7E2CA-C977-4CC1-8DD8-4123D8B61388}">
      <dgm:prSet/>
      <dgm:spPr/>
      <dgm:t>
        <a:bodyPr/>
        <a:lstStyle/>
        <a:p>
          <a:endParaRPr lang="pt-PT"/>
        </a:p>
      </dgm:t>
    </dgm:pt>
    <dgm:pt modelId="{BA1047BA-276E-456E-8A0D-9FA24DBE1F1C}">
      <dgm:prSet phldrT="[Texto]" custT="1"/>
      <dgm:spPr/>
      <dgm:t>
        <a:bodyPr/>
        <a:lstStyle/>
        <a:p>
          <a:r>
            <a:rPr lang="pt-PT" sz="1800" smtClean="0">
              <a:solidFill>
                <a:srgbClr val="FFC000"/>
              </a:solidFill>
            </a:rPr>
            <a:t>Legislação Específica</a:t>
          </a:r>
          <a:endParaRPr lang="pt-PT" sz="1800" dirty="0">
            <a:solidFill>
              <a:srgbClr val="FFC000"/>
            </a:solidFill>
          </a:endParaRPr>
        </a:p>
      </dgm:t>
    </dgm:pt>
    <dgm:pt modelId="{BCAABE5B-9FFD-4E93-8CD0-59F4307AC116}" type="parTrans" cxnId="{610ADDC4-ED2A-40DA-ABF0-CB39C6263094}">
      <dgm:prSet/>
      <dgm:spPr/>
      <dgm:t>
        <a:bodyPr/>
        <a:lstStyle/>
        <a:p>
          <a:endParaRPr lang="pt-PT"/>
        </a:p>
      </dgm:t>
    </dgm:pt>
    <dgm:pt modelId="{0FD64B0F-7BBA-4AD2-B15E-7977D7797951}" type="sibTrans" cxnId="{610ADDC4-ED2A-40DA-ABF0-CB39C6263094}">
      <dgm:prSet/>
      <dgm:spPr/>
      <dgm:t>
        <a:bodyPr/>
        <a:lstStyle/>
        <a:p>
          <a:endParaRPr lang="pt-PT"/>
        </a:p>
      </dgm:t>
    </dgm:pt>
    <dgm:pt modelId="{30B22C8F-08A5-4E88-BA4B-36295797BF75}">
      <dgm:prSet phldrT="[Texto]"/>
      <dgm:spPr/>
      <dgm:t>
        <a:bodyPr/>
        <a:lstStyle/>
        <a:p>
          <a:r>
            <a:rPr lang="pt-PT" dirty="0" smtClean="0">
              <a:solidFill>
                <a:srgbClr val="FFC000"/>
              </a:solidFill>
            </a:rPr>
            <a:t>Ratificação de Instrumentos Internacionais</a:t>
          </a:r>
          <a:endParaRPr lang="pt-PT" dirty="0">
            <a:solidFill>
              <a:srgbClr val="FFC000"/>
            </a:solidFill>
          </a:endParaRPr>
        </a:p>
      </dgm:t>
    </dgm:pt>
    <dgm:pt modelId="{494BFEF2-4341-45ED-A25C-FFA2215E3B71}" type="parTrans" cxnId="{0A8030DB-7C0F-4AB4-AEC5-49ED259C31F6}">
      <dgm:prSet/>
      <dgm:spPr/>
      <dgm:t>
        <a:bodyPr/>
        <a:lstStyle/>
        <a:p>
          <a:endParaRPr lang="pt-PT"/>
        </a:p>
      </dgm:t>
    </dgm:pt>
    <dgm:pt modelId="{7B2F6626-78CC-4042-AB82-B91C1F278657}" type="sibTrans" cxnId="{0A8030DB-7C0F-4AB4-AEC5-49ED259C31F6}">
      <dgm:prSet/>
      <dgm:spPr/>
      <dgm:t>
        <a:bodyPr/>
        <a:lstStyle/>
        <a:p>
          <a:endParaRPr lang="pt-PT"/>
        </a:p>
      </dgm:t>
    </dgm:pt>
    <dgm:pt modelId="{E49BB51B-C1A1-409B-8676-CA64D184586E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800" dirty="0" smtClean="0">
              <a:solidFill>
                <a:srgbClr val="FFC000"/>
              </a:solidFill>
            </a:rPr>
            <a:t>Observatório do TSH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800" dirty="0" smtClean="0">
              <a:solidFill>
                <a:srgbClr val="FFC000"/>
              </a:solidFill>
            </a:rPr>
            <a:t>Facilitador da sinalização de situações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dirty="0" smtClean="0">
              <a:solidFill>
                <a:srgbClr val="FFC000"/>
              </a:solidFill>
            </a:rPr>
            <a:t>Maior conhecimento, Estratégia Coordenada e Legislação adequada </a:t>
          </a:r>
          <a:r>
            <a:rPr lang="pt-PT" sz="1800" dirty="0" smtClean="0">
              <a:solidFill>
                <a:srgbClr val="FFC000"/>
              </a:solidFill>
              <a:sym typeface="Wingdings" pitchFamily="2" charset="2"/>
            </a:rPr>
            <a:t> intervenção mais directiva e eficaz</a:t>
          </a:r>
          <a:endParaRPr lang="pt-PT" sz="1800" dirty="0" smtClean="0">
            <a:solidFill>
              <a:srgbClr val="FFC000"/>
            </a:solidFill>
          </a:endParaRPr>
        </a:p>
      </dgm:t>
    </dgm:pt>
    <dgm:pt modelId="{7B27672E-A0A4-453F-8EE4-B45B426AA3D9}" type="parTrans" cxnId="{110FB27F-DCF9-44F8-A25B-30689EE101E3}">
      <dgm:prSet/>
      <dgm:spPr/>
      <dgm:t>
        <a:bodyPr/>
        <a:lstStyle/>
        <a:p>
          <a:endParaRPr lang="pt-PT"/>
        </a:p>
      </dgm:t>
    </dgm:pt>
    <dgm:pt modelId="{08541B1F-39B6-436A-9D85-B6E3B49B9038}" type="sibTrans" cxnId="{110FB27F-DCF9-44F8-A25B-30689EE101E3}">
      <dgm:prSet/>
      <dgm:spPr/>
      <dgm:t>
        <a:bodyPr/>
        <a:lstStyle/>
        <a:p>
          <a:endParaRPr lang="pt-PT"/>
        </a:p>
      </dgm:t>
    </dgm:pt>
    <dgm:pt modelId="{4DF54633-E48F-48A5-97F0-FE03B0B46CFD}" type="pres">
      <dgm:prSet presAssocID="{E530009C-0947-473C-A474-65506E6909F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D145AC4-A862-4979-A381-3F01831E3FC0}" type="pres">
      <dgm:prSet presAssocID="{E530009C-0947-473C-A474-65506E6909F0}" presName="ellipse" presStyleLbl="trBgShp" presStyleIdx="0" presStyleCnt="1" custLinFactNeighborY="1563"/>
      <dgm:spPr/>
      <dgm:t>
        <a:bodyPr/>
        <a:lstStyle/>
        <a:p>
          <a:endParaRPr lang="pt-PT"/>
        </a:p>
      </dgm:t>
    </dgm:pt>
    <dgm:pt modelId="{964403D4-FC0A-405D-866B-D70512A07964}" type="pres">
      <dgm:prSet presAssocID="{E530009C-0947-473C-A474-65506E6909F0}" presName="arrow1" presStyleLbl="fgShp" presStyleIdx="0" presStyleCnt="1" custLinFactNeighborX="2000" custLinFactNeighborY="-49168"/>
      <dgm:spPr/>
      <dgm:t>
        <a:bodyPr/>
        <a:lstStyle/>
        <a:p>
          <a:endParaRPr lang="pt-PT"/>
        </a:p>
      </dgm:t>
    </dgm:pt>
    <dgm:pt modelId="{24956661-5B2E-41F1-9C93-D231CD5C9777}" type="pres">
      <dgm:prSet presAssocID="{E530009C-0947-473C-A474-65506E6909F0}" presName="rectangle" presStyleLbl="revTx" presStyleIdx="0" presStyleCnt="1" custScaleX="156667" custScaleY="104444" custLinFactNeighborY="-133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1F1F28-A440-4C1D-8971-98B8A069B024}" type="pres">
      <dgm:prSet presAssocID="{BA1047BA-276E-456E-8A0D-9FA24DBE1F1C}" presName="item1" presStyleLbl="node1" presStyleIdx="0" presStyleCnt="3" custScaleX="112445" custScaleY="10337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46B619D-2C94-4628-92D0-CC72EE99331A}" type="pres">
      <dgm:prSet presAssocID="{30B22C8F-08A5-4E88-BA4B-36295797BF75}" presName="item2" presStyleLbl="node1" presStyleIdx="1" presStyleCnt="3" custScaleX="113333" custScaleY="1044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78F8A3-0851-4996-ACAD-7C0852F47BE1}" type="pres">
      <dgm:prSet presAssocID="{E49BB51B-C1A1-409B-8676-CA64D184586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172DF9E-DC95-4D08-AE6A-5D0EA61C34C6}" type="pres">
      <dgm:prSet presAssocID="{E530009C-0947-473C-A474-65506E6909F0}" presName="funnel" presStyleLbl="trAlignAcc1" presStyleIdx="0" presStyleCnt="1" custLinFactNeighborX="0" custLinFactNeighborY="1190"/>
      <dgm:spPr/>
      <dgm:t>
        <a:bodyPr/>
        <a:lstStyle/>
        <a:p>
          <a:endParaRPr lang="pt-PT"/>
        </a:p>
      </dgm:t>
    </dgm:pt>
  </dgm:ptLst>
  <dgm:cxnLst>
    <dgm:cxn modelId="{610ADDC4-ED2A-40DA-ABF0-CB39C6263094}" srcId="{E530009C-0947-473C-A474-65506E6909F0}" destId="{BA1047BA-276E-456E-8A0D-9FA24DBE1F1C}" srcOrd="1" destOrd="0" parTransId="{BCAABE5B-9FFD-4E93-8CD0-59F4307AC116}" sibTransId="{0FD64B0F-7BBA-4AD2-B15E-7977D7797951}"/>
    <dgm:cxn modelId="{2107B661-0BBD-4E97-A5A2-20D93191355B}" type="presOf" srcId="{4718C7CF-0D08-4698-98ED-528C5A24055E}" destId="{D878F8A3-0851-4996-ACAD-7C0852F47BE1}" srcOrd="0" destOrd="0" presId="urn:microsoft.com/office/officeart/2005/8/layout/funnel1"/>
    <dgm:cxn modelId="{68F9AB9A-0CD3-4818-A947-40433FBD72FA}" type="presOf" srcId="{E530009C-0947-473C-A474-65506E6909F0}" destId="{4DF54633-E48F-48A5-97F0-FE03B0B46CFD}" srcOrd="0" destOrd="0" presId="urn:microsoft.com/office/officeart/2005/8/layout/funnel1"/>
    <dgm:cxn modelId="{B0CC19E3-8460-490D-9821-B593DBDC62BC}" type="presOf" srcId="{30B22C8F-08A5-4E88-BA4B-36295797BF75}" destId="{C21F1F28-A440-4C1D-8971-98B8A069B024}" srcOrd="0" destOrd="0" presId="urn:microsoft.com/office/officeart/2005/8/layout/funnel1"/>
    <dgm:cxn modelId="{110FB27F-DCF9-44F8-A25B-30689EE101E3}" srcId="{E530009C-0947-473C-A474-65506E6909F0}" destId="{E49BB51B-C1A1-409B-8676-CA64D184586E}" srcOrd="3" destOrd="0" parTransId="{7B27672E-A0A4-453F-8EE4-B45B426AA3D9}" sibTransId="{08541B1F-39B6-436A-9D85-B6E3B49B9038}"/>
    <dgm:cxn modelId="{0A8030DB-7C0F-4AB4-AEC5-49ED259C31F6}" srcId="{E530009C-0947-473C-A474-65506E6909F0}" destId="{30B22C8F-08A5-4E88-BA4B-36295797BF75}" srcOrd="2" destOrd="0" parTransId="{494BFEF2-4341-45ED-A25C-FFA2215E3B71}" sibTransId="{7B2F6626-78CC-4042-AB82-B91C1F278657}"/>
    <dgm:cxn modelId="{ABD45951-9836-4724-AB47-1169C34144DB}" type="presOf" srcId="{BA1047BA-276E-456E-8A0D-9FA24DBE1F1C}" destId="{B46B619D-2C94-4628-92D0-CC72EE99331A}" srcOrd="0" destOrd="0" presId="urn:microsoft.com/office/officeart/2005/8/layout/funnel1"/>
    <dgm:cxn modelId="{0DA7E2CA-C977-4CC1-8DD8-4123D8B61388}" srcId="{E530009C-0947-473C-A474-65506E6909F0}" destId="{4718C7CF-0D08-4698-98ED-528C5A24055E}" srcOrd="0" destOrd="0" parTransId="{6C678A62-0006-4FDD-89EA-1D66E777829B}" sibTransId="{4C0500D3-AFF9-4F96-965B-3FE2B7EBFCC8}"/>
    <dgm:cxn modelId="{BC8FFE04-5E35-451A-A5EC-6694F7DB48DD}" type="presOf" srcId="{E49BB51B-C1A1-409B-8676-CA64D184586E}" destId="{24956661-5B2E-41F1-9C93-D231CD5C9777}" srcOrd="0" destOrd="0" presId="urn:microsoft.com/office/officeart/2005/8/layout/funnel1"/>
    <dgm:cxn modelId="{E904137A-7734-40DE-914C-1E9809B0B5DE}" type="presParOf" srcId="{4DF54633-E48F-48A5-97F0-FE03B0B46CFD}" destId="{ED145AC4-A862-4979-A381-3F01831E3FC0}" srcOrd="0" destOrd="0" presId="urn:microsoft.com/office/officeart/2005/8/layout/funnel1"/>
    <dgm:cxn modelId="{E9FA7E9A-64AD-40FE-8B07-18A2D321515A}" type="presParOf" srcId="{4DF54633-E48F-48A5-97F0-FE03B0B46CFD}" destId="{964403D4-FC0A-405D-866B-D70512A07964}" srcOrd="1" destOrd="0" presId="urn:microsoft.com/office/officeart/2005/8/layout/funnel1"/>
    <dgm:cxn modelId="{2B1BD6F0-3B52-43C2-960F-C54E47146F89}" type="presParOf" srcId="{4DF54633-E48F-48A5-97F0-FE03B0B46CFD}" destId="{24956661-5B2E-41F1-9C93-D231CD5C9777}" srcOrd="2" destOrd="0" presId="urn:microsoft.com/office/officeart/2005/8/layout/funnel1"/>
    <dgm:cxn modelId="{7B045354-8DA5-49F6-8E6A-635B49597456}" type="presParOf" srcId="{4DF54633-E48F-48A5-97F0-FE03B0B46CFD}" destId="{C21F1F28-A440-4C1D-8971-98B8A069B024}" srcOrd="3" destOrd="0" presId="urn:microsoft.com/office/officeart/2005/8/layout/funnel1"/>
    <dgm:cxn modelId="{978B056C-C87D-41CA-BB71-4A17DB4567F6}" type="presParOf" srcId="{4DF54633-E48F-48A5-97F0-FE03B0B46CFD}" destId="{B46B619D-2C94-4628-92D0-CC72EE99331A}" srcOrd="4" destOrd="0" presId="urn:microsoft.com/office/officeart/2005/8/layout/funnel1"/>
    <dgm:cxn modelId="{21D66A78-BDD5-40D0-9ACE-695B32AD98FD}" type="presParOf" srcId="{4DF54633-E48F-48A5-97F0-FE03B0B46CFD}" destId="{D878F8A3-0851-4996-ACAD-7C0852F47BE1}" srcOrd="5" destOrd="0" presId="urn:microsoft.com/office/officeart/2005/8/layout/funnel1"/>
    <dgm:cxn modelId="{57F8DB76-FF9D-4028-B377-4C32A436167B}" type="presParOf" srcId="{4DF54633-E48F-48A5-97F0-FE03B0B46CFD}" destId="{6172DF9E-DC95-4D08-AE6A-5D0EA61C34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BDB32-2769-412B-89C9-7375416527CF}">
      <dsp:nvSpPr>
        <dsp:cNvPr id="0" name=""/>
        <dsp:cNvSpPr/>
      </dsp:nvSpPr>
      <dsp:spPr>
        <a:xfrm>
          <a:off x="3377584" y="1903590"/>
          <a:ext cx="1460143" cy="1460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3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</a:rPr>
            <a:t>TRÁFICO DE SERES HUMANOS</a:t>
          </a:r>
          <a:endParaRPr kumimoji="0" lang="pt-PT" sz="1300" b="0" i="0" u="none" strike="noStrike" kern="1200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3591417" y="2117423"/>
        <a:ext cx="1032477" cy="1032477"/>
      </dsp:txXfrm>
    </dsp:sp>
    <dsp:sp modelId="{C6316104-6004-405F-AA7D-0BCFA9709A84}">
      <dsp:nvSpPr>
        <dsp:cNvPr id="0" name=""/>
        <dsp:cNvSpPr/>
      </dsp:nvSpPr>
      <dsp:spPr>
        <a:xfrm rot="16200000">
          <a:off x="3887455" y="1667393"/>
          <a:ext cx="44040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40401" y="159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96646" y="1672379"/>
        <a:ext cx="22020" cy="22020"/>
      </dsp:txXfrm>
    </dsp:sp>
    <dsp:sp modelId="{ADFC5BBD-3C76-4B2E-906E-C7F27C137D0B}">
      <dsp:nvSpPr>
        <dsp:cNvPr id="0" name=""/>
        <dsp:cNvSpPr/>
      </dsp:nvSpPr>
      <dsp:spPr>
        <a:xfrm>
          <a:off x="3377584" y="3045"/>
          <a:ext cx="1460143" cy="1460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C</a:t>
          </a:r>
          <a:r>
            <a:rPr kumimoji="0" lang="pt-PT" sz="11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onhecer, Sensibilizar e prevenir</a:t>
          </a:r>
        </a:p>
      </dsp:txBody>
      <dsp:txXfrm>
        <a:off x="3591417" y="216878"/>
        <a:ext cx="1032477" cy="1032477"/>
      </dsp:txXfrm>
    </dsp:sp>
    <dsp:sp modelId="{2E33C28A-F504-41A9-A7C9-8BC13E42582F}">
      <dsp:nvSpPr>
        <dsp:cNvPr id="0" name=""/>
        <dsp:cNvSpPr/>
      </dsp:nvSpPr>
      <dsp:spPr>
        <a:xfrm>
          <a:off x="4837728" y="2617666"/>
          <a:ext cx="44040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40401" y="159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046918" y="2622652"/>
        <a:ext cx="22020" cy="22020"/>
      </dsp:txXfrm>
    </dsp:sp>
    <dsp:sp modelId="{CAC8D928-865D-4466-95B3-1F676C4AB395}">
      <dsp:nvSpPr>
        <dsp:cNvPr id="0" name=""/>
        <dsp:cNvSpPr/>
      </dsp:nvSpPr>
      <dsp:spPr>
        <a:xfrm>
          <a:off x="5278129" y="1903590"/>
          <a:ext cx="1460143" cy="1460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P</a:t>
          </a:r>
          <a:r>
            <a:rPr kumimoji="0" lang="pt-PT" sz="11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roteger e Assistir</a:t>
          </a:r>
        </a:p>
      </dsp:txBody>
      <dsp:txXfrm>
        <a:off x="5491962" y="2117423"/>
        <a:ext cx="1032477" cy="1032477"/>
      </dsp:txXfrm>
    </dsp:sp>
    <dsp:sp modelId="{151BD057-D378-40DB-B962-D7C67A264395}">
      <dsp:nvSpPr>
        <dsp:cNvPr id="0" name=""/>
        <dsp:cNvSpPr/>
      </dsp:nvSpPr>
      <dsp:spPr>
        <a:xfrm rot="5400000">
          <a:off x="3887455" y="3567938"/>
          <a:ext cx="44040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40401" y="159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096646" y="3572924"/>
        <a:ext cx="22020" cy="22020"/>
      </dsp:txXfrm>
    </dsp:sp>
    <dsp:sp modelId="{BB08140D-3A10-4936-B532-2A2A3D3398AA}">
      <dsp:nvSpPr>
        <dsp:cNvPr id="0" name=""/>
        <dsp:cNvSpPr/>
      </dsp:nvSpPr>
      <dsp:spPr>
        <a:xfrm>
          <a:off x="3377584" y="3804135"/>
          <a:ext cx="1460143" cy="1460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I</a:t>
          </a:r>
          <a:r>
            <a:rPr kumimoji="0" lang="pt-PT" sz="11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nvestigar</a:t>
          </a:r>
          <a:r>
            <a:rPr kumimoji="0" lang="pt-PT" sz="11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 Criminalmente e Cooperar</a:t>
          </a:r>
          <a:endParaRPr kumimoji="0" lang="pt-PT" sz="11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3591417" y="4017968"/>
        <a:ext cx="1032477" cy="1032477"/>
      </dsp:txXfrm>
    </dsp:sp>
    <dsp:sp modelId="{06A569EE-784B-40CB-9B57-5282707F4330}">
      <dsp:nvSpPr>
        <dsp:cNvPr id="0" name=""/>
        <dsp:cNvSpPr/>
      </dsp:nvSpPr>
      <dsp:spPr>
        <a:xfrm rot="10800000">
          <a:off x="2937183" y="2617666"/>
          <a:ext cx="440401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440401" y="159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146373" y="2622652"/>
        <a:ext cx="22020" cy="22020"/>
      </dsp:txXfrm>
    </dsp:sp>
    <dsp:sp modelId="{A0170D30-5F43-4F3D-96DD-D3C2A6BD76AC}">
      <dsp:nvSpPr>
        <dsp:cNvPr id="0" name=""/>
        <dsp:cNvSpPr/>
      </dsp:nvSpPr>
      <dsp:spPr>
        <a:xfrm>
          <a:off x="1477039" y="1903590"/>
          <a:ext cx="1460143" cy="1460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Educar e Formar</a:t>
          </a:r>
          <a:endParaRPr kumimoji="0" lang="pt-PT" sz="11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charset="0"/>
          </a:endParaRPr>
        </a:p>
      </dsp:txBody>
      <dsp:txXfrm>
        <a:off x="1690872" y="2117423"/>
        <a:ext cx="1032477" cy="103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45AC4-A862-4979-A381-3F01831E3FC0}">
      <dsp:nvSpPr>
        <dsp:cNvPr id="0" name=""/>
        <dsp:cNvSpPr/>
      </dsp:nvSpPr>
      <dsp:spPr>
        <a:xfrm>
          <a:off x="1475204" y="245278"/>
          <a:ext cx="4607731" cy="16002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403D4-FC0A-405D-866B-D70512A07964}">
      <dsp:nvSpPr>
        <dsp:cNvPr id="0" name=""/>
        <dsp:cNvSpPr/>
      </dsp:nvSpPr>
      <dsp:spPr>
        <a:xfrm>
          <a:off x="3357587" y="3857629"/>
          <a:ext cx="892971" cy="57150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4956661-5B2E-41F1-9C93-D231CD5C9777}">
      <dsp:nvSpPr>
        <dsp:cNvPr id="0" name=""/>
        <dsp:cNvSpPr/>
      </dsp:nvSpPr>
      <dsp:spPr>
        <a:xfrm>
          <a:off x="428634" y="4429133"/>
          <a:ext cx="6715158" cy="111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800" kern="1200" dirty="0" smtClean="0">
              <a:solidFill>
                <a:srgbClr val="FFC000"/>
              </a:solidFill>
            </a:rPr>
            <a:t>Observatório do TSH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800" kern="1200" dirty="0" smtClean="0">
              <a:solidFill>
                <a:srgbClr val="FFC000"/>
              </a:solidFill>
            </a:rPr>
            <a:t>Facilitador da sinalização de situações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rgbClr val="FFC000"/>
              </a:solidFill>
            </a:rPr>
            <a:t>Maior conhecimento, Estratégia Coordenada e Legislação adequada </a:t>
          </a:r>
          <a:r>
            <a:rPr lang="pt-PT" sz="1800" kern="1200" dirty="0" smtClean="0">
              <a:solidFill>
                <a:srgbClr val="FFC000"/>
              </a:solidFill>
              <a:sym typeface="Wingdings" pitchFamily="2" charset="2"/>
            </a:rPr>
            <a:t> intervenção mais directiva e eficaz</a:t>
          </a:r>
          <a:endParaRPr lang="pt-PT" sz="1800" kern="1200" dirty="0" smtClean="0">
            <a:solidFill>
              <a:srgbClr val="FFC000"/>
            </a:solidFill>
          </a:endParaRPr>
        </a:p>
      </dsp:txBody>
      <dsp:txXfrm>
        <a:off x="428634" y="4429133"/>
        <a:ext cx="6715158" cy="1119185"/>
      </dsp:txXfrm>
    </dsp:sp>
    <dsp:sp modelId="{C21F1F28-A440-4C1D-8971-98B8A069B024}">
      <dsp:nvSpPr>
        <dsp:cNvPr id="0" name=""/>
        <dsp:cNvSpPr/>
      </dsp:nvSpPr>
      <dsp:spPr>
        <a:xfrm>
          <a:off x="3050401" y="1916919"/>
          <a:ext cx="1807382" cy="1661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solidFill>
                <a:srgbClr val="FFC000"/>
              </a:solidFill>
            </a:rPr>
            <a:t>Ratificação de Instrumentos Internacionais</a:t>
          </a:r>
          <a:endParaRPr lang="pt-PT" sz="1500" kern="1200" dirty="0">
            <a:solidFill>
              <a:srgbClr val="FFC000"/>
            </a:solidFill>
          </a:endParaRPr>
        </a:p>
      </dsp:txBody>
      <dsp:txXfrm>
        <a:off x="3315086" y="2160259"/>
        <a:ext cx="1278012" cy="1174948"/>
      </dsp:txXfrm>
    </dsp:sp>
    <dsp:sp modelId="{B46B619D-2C94-4628-92D0-CC72EE99331A}">
      <dsp:nvSpPr>
        <dsp:cNvPr id="0" name=""/>
        <dsp:cNvSpPr/>
      </dsp:nvSpPr>
      <dsp:spPr>
        <a:xfrm>
          <a:off x="1893117" y="702475"/>
          <a:ext cx="1821655" cy="16787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mtClean="0">
              <a:solidFill>
                <a:srgbClr val="FFC000"/>
              </a:solidFill>
            </a:rPr>
            <a:t>Legislação Específica</a:t>
          </a:r>
          <a:endParaRPr lang="pt-PT" sz="1800" kern="1200" dirty="0">
            <a:solidFill>
              <a:srgbClr val="FFC000"/>
            </a:solidFill>
          </a:endParaRPr>
        </a:p>
      </dsp:txBody>
      <dsp:txXfrm>
        <a:off x="2159892" y="948326"/>
        <a:ext cx="1288105" cy="1187076"/>
      </dsp:txXfrm>
    </dsp:sp>
    <dsp:sp modelId="{D878F8A3-0851-4996-ACAD-7C0852F47BE1}">
      <dsp:nvSpPr>
        <dsp:cNvPr id="0" name=""/>
        <dsp:cNvSpPr/>
      </dsp:nvSpPr>
      <dsp:spPr>
        <a:xfrm>
          <a:off x="3643338" y="349569"/>
          <a:ext cx="1607348" cy="16073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rgbClr val="FFC000"/>
              </a:solidFill>
            </a:rPr>
            <a:t>Plano Nacional conta o TSH</a:t>
          </a:r>
          <a:endParaRPr lang="pt-PT" sz="1800" kern="1200" dirty="0">
            <a:solidFill>
              <a:srgbClr val="FFC000"/>
            </a:solidFill>
          </a:endParaRPr>
        </a:p>
      </dsp:txBody>
      <dsp:txXfrm>
        <a:off x="3878729" y="584960"/>
        <a:ext cx="1136566" cy="1136566"/>
      </dsp:txXfrm>
    </dsp:sp>
    <dsp:sp modelId="{6172DF9E-DC95-4D08-AE6A-5D0EA61C34C6}">
      <dsp:nvSpPr>
        <dsp:cNvPr id="0" name=""/>
        <dsp:cNvSpPr/>
      </dsp:nvSpPr>
      <dsp:spPr>
        <a:xfrm>
          <a:off x="1285894" y="71419"/>
          <a:ext cx="5000639" cy="40005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D690D-5BD0-4436-8DF8-0B72436C9212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D07F1-3889-440D-922E-1A2883AF3E4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6336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52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71684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9859F-7B4A-4B98-9A3C-CF3C6D222786}" type="slidenum">
              <a:rPr lang="pt-PT" b="0" smtClean="0"/>
              <a:pPr eaLnBrk="1" hangingPunct="1"/>
              <a:t>12</a:t>
            </a:fld>
            <a:endParaRPr lang="pt-PT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mtClean="0"/>
          </a:p>
        </p:txBody>
      </p:sp>
      <p:sp>
        <p:nvSpPr>
          <p:cNvPr id="69636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F283D-D286-4AAF-9F10-6D2EFB814819}" type="slidenum">
              <a:rPr lang="pt-PT" b="0" smtClean="0"/>
              <a:pPr eaLnBrk="1" hangingPunct="1"/>
              <a:t>13</a:t>
            </a:fld>
            <a:endParaRPr lang="pt-PT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C48DC-6BB7-4B61-AC96-E58D491A893A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3DAA-E24E-405A-87D9-4E0A6B2C33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8306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8C70C1-2313-407D-8843-B04D6C71E781}" type="datetimeFigureOut">
              <a:rPr lang="pt-PT" smtClean="0"/>
              <a:pPr/>
              <a:t>19-09-2012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F077F8-DA6A-483E-A66F-4F8425977FBF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wm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endParaRPr lang="pt-PT" dirty="0"/>
          </a:p>
          <a:p>
            <a:pPr marL="45720" indent="0">
              <a:buNone/>
            </a:pPr>
            <a:endParaRPr lang="pt-PT" dirty="0" smtClean="0"/>
          </a:p>
          <a:p>
            <a:pPr marL="109728" indent="0" algn="ctr">
              <a:buNone/>
            </a:pPr>
            <a:r>
              <a:rPr lang="pt-PT" sz="3600" b="1" cap="small" dirty="0" smtClean="0">
                <a:latin typeface="Bell MT" pitchFamily="18" charset="0"/>
              </a:rPr>
              <a:t>Tráfico de Seres Humanos </a:t>
            </a:r>
          </a:p>
          <a:p>
            <a:pPr marL="109728" indent="0" algn="ctr">
              <a:buNone/>
            </a:pPr>
            <a:endParaRPr lang="pt-PT" sz="3600" b="1" dirty="0" smtClean="0">
              <a:latin typeface="Bell MT" pitchFamily="18" charset="0"/>
            </a:endParaRPr>
          </a:p>
        </p:txBody>
      </p:sp>
      <p:pic>
        <p:nvPicPr>
          <p:cNvPr id="1026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46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341438"/>
            <a:ext cx="8229600" cy="5400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Regime de excepção relativo ao pressupostos para uma autorização de residência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PT" sz="20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circunstâncias pessoais da vítima</a:t>
            </a: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o justifiquem, pode ser dada uma autorização de residência pelo Ministro da Administração Interna: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- por sua iniciativa ou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- proposta do órgão de polícia criminal competente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- ou do coordenador do Plano Nacional contra o Tráfico de Seres Humanos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PT" dirty="0" smtClean="0">
              <a:latin typeface="Berylium" pitchFamily="2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pt-PT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pt-PT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Decreto-Lei n.º 368/2007</a:t>
            </a:r>
            <a:br>
              <a:rPr lang="pt-PT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5 de Novembro</a:t>
            </a: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71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341438"/>
            <a:ext cx="8229600" cy="5400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circunstâncias pessoais são ponderadas caso a caso e podem, designadamente, relacionar -se: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Com a segurança da vítima, seus familiares ou pessoas que com ela mantenham relações próximas;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Com a saúde dessas pessoas;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Com a sua situação familiar;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Com outras situações de vulnerabilidade.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910850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Decreto-Lei n.º 368/2007</a:t>
            </a:r>
            <a:b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5 de Novembro</a:t>
            </a: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03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sz="4000" b="1" dirty="0" smtClean="0">
                <a:solidFill>
                  <a:srgbClr val="FF9900"/>
                </a:solidFill>
              </a:rPr>
              <a:t>II Plano Nacional Contra o Tráfico de Seres Humanos</a:t>
            </a:r>
          </a:p>
        </p:txBody>
      </p:sp>
      <p:sp>
        <p:nvSpPr>
          <p:cNvPr id="1038" name="Line 3"/>
          <p:cNvSpPr>
            <a:spLocks noChangeShapeType="1"/>
          </p:cNvSpPr>
          <p:nvPr/>
        </p:nvSpPr>
        <p:spPr bwMode="auto">
          <a:xfrm>
            <a:off x="539750" y="1484313"/>
            <a:ext cx="7704138" cy="0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662578673"/>
              </p:ext>
            </p:extLst>
          </p:nvPr>
        </p:nvGraphicFramePr>
        <p:xfrm>
          <a:off x="571500" y="1571625"/>
          <a:ext cx="8215313" cy="526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1" descr="image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54" y="5805264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21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pt-PT" sz="3600" b="1" smtClean="0">
                <a:solidFill>
                  <a:srgbClr val="FF9900"/>
                </a:solidFill>
              </a:rPr>
              <a:t>PORTUGAL E O TSH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9750" y="1000125"/>
            <a:ext cx="7704138" cy="0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aphicFrame>
        <p:nvGraphicFramePr>
          <p:cNvPr id="13" name="Diagrama 12"/>
          <p:cNvGraphicFramePr/>
          <p:nvPr/>
        </p:nvGraphicFramePr>
        <p:xfrm>
          <a:off x="857224" y="1071570"/>
          <a:ext cx="757242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693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145AC4-A862-4979-A381-3F01831E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ED145AC4-A862-4979-A381-3F01831E3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4403D4-FC0A-405D-866B-D70512A0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964403D4-FC0A-405D-866B-D70512A07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72DF9E-DC95-4D08-AE6A-5D0EA61C3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dgm id="{6172DF9E-DC95-4D08-AE6A-5D0EA61C3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78F8A3-0851-4996-ACAD-7C0852F47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D878F8A3-0851-4996-ACAD-7C0852F47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6B619D-2C94-4628-92D0-CC72EE993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B46B619D-2C94-4628-92D0-CC72EE993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21F1F28-A440-4C1D-8971-98B8A069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21F1F28-A440-4C1D-8971-98B8A069B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4956661-5B2E-41F1-9C93-D231CD5C9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24956661-5B2E-41F1-9C93-D231CD5C9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sz="3200" dirty="0" smtClean="0">
                <a:solidFill>
                  <a:srgbClr val="C00000"/>
                </a:solidFill>
              </a:rPr>
              <a:t>Comissão para a Cidadania e Igualdade de Género - CIG</a:t>
            </a:r>
            <a:endParaRPr lang="pt-PT" sz="3200" dirty="0">
              <a:solidFill>
                <a:srgbClr val="C0000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endParaRPr lang="pt-PT" sz="2400" i="1" dirty="0" smtClean="0"/>
          </a:p>
          <a:p>
            <a:pPr marL="109728" indent="0" algn="just">
              <a:buNone/>
            </a:pPr>
            <a:r>
              <a:rPr lang="pt-PT" sz="2400" i="1" dirty="0" smtClean="0"/>
              <a:t>“A </a:t>
            </a:r>
            <a:r>
              <a:rPr lang="pt-PT" sz="2400" i="1" dirty="0"/>
              <a:t>coordenação deste </a:t>
            </a:r>
            <a:r>
              <a:rPr lang="pt-PT" sz="2400" i="1" dirty="0" smtClean="0"/>
              <a:t>Plano </a:t>
            </a:r>
            <a:r>
              <a:rPr lang="pt-PT" sz="2400" i="1" dirty="0" smtClean="0">
                <a:latin typeface="+mj-lt"/>
              </a:rPr>
              <a:t>[II Plano Nacional contra o Tráfico de Seres Humanos]</a:t>
            </a:r>
            <a:r>
              <a:rPr lang="pt-PT" sz="2400" i="1" dirty="0" smtClean="0"/>
              <a:t>é </a:t>
            </a:r>
            <a:r>
              <a:rPr lang="pt-PT" sz="2400" i="1" dirty="0"/>
              <a:t>da responsabilidade </a:t>
            </a:r>
            <a:r>
              <a:rPr lang="pt-PT" sz="2400" i="1" dirty="0" smtClean="0"/>
              <a:t>da Comissão </a:t>
            </a:r>
            <a:r>
              <a:rPr lang="pt-PT" sz="2400" i="1" dirty="0"/>
              <a:t>para a Cidadania e Igualdade de Género (CIG</a:t>
            </a:r>
            <a:r>
              <a:rPr lang="pt-PT" sz="2400" i="1" dirty="0" smtClean="0"/>
              <a:t>), mas </a:t>
            </a:r>
            <a:r>
              <a:rPr lang="pt-PT" sz="2400" i="1" dirty="0"/>
              <a:t>a execução das acções depende da participação </a:t>
            </a:r>
            <a:r>
              <a:rPr lang="pt-PT" sz="2400" i="1" dirty="0" smtClean="0"/>
              <a:t>dos diversos </a:t>
            </a:r>
            <a:r>
              <a:rPr lang="pt-PT" sz="2400" i="1" dirty="0"/>
              <a:t>parceiros envolvidos. Com efeito, embora </a:t>
            </a:r>
            <a:r>
              <a:rPr lang="pt-PT" sz="2400" i="1" dirty="0" smtClean="0"/>
              <a:t>seja atribuída </a:t>
            </a:r>
            <a:r>
              <a:rPr lang="pt-PT" sz="2400" i="1" dirty="0"/>
              <a:t>à CIG a coordenação geral da sua execução, </a:t>
            </a:r>
            <a:r>
              <a:rPr lang="pt-PT" sz="2400" i="1" dirty="0" smtClean="0"/>
              <a:t>trata-se </a:t>
            </a:r>
            <a:r>
              <a:rPr lang="pt-PT" sz="2400" i="1" dirty="0"/>
              <a:t>de uma intervenção partilhada entre vários parceiros </a:t>
            </a:r>
            <a:r>
              <a:rPr lang="pt-PT" sz="2400" i="1" dirty="0" smtClean="0"/>
              <a:t>e orientada </a:t>
            </a:r>
            <a:r>
              <a:rPr lang="pt-PT" sz="2400" i="1" dirty="0"/>
              <a:t>para objectivos comuns</a:t>
            </a:r>
            <a:r>
              <a:rPr lang="pt-PT" sz="2400" i="1" dirty="0" smtClean="0"/>
              <a:t>.”</a:t>
            </a:r>
          </a:p>
          <a:p>
            <a:pPr marL="109728" indent="0" algn="just">
              <a:buNone/>
            </a:pPr>
            <a:endParaRPr lang="pt-PT" sz="1500" i="1" dirty="0" smtClean="0"/>
          </a:p>
          <a:p>
            <a:pPr marL="109728" indent="0" algn="r">
              <a:buNone/>
            </a:pPr>
            <a:r>
              <a:rPr lang="pt-PT" sz="1000" i="1" dirty="0" err="1" smtClean="0"/>
              <a:t>In</a:t>
            </a:r>
            <a:r>
              <a:rPr lang="pt-PT" sz="1000" i="1" dirty="0" smtClean="0"/>
              <a:t> “ </a:t>
            </a:r>
            <a:r>
              <a:rPr lang="pt-PT" sz="1000" dirty="0" smtClean="0"/>
              <a:t>II </a:t>
            </a:r>
            <a:r>
              <a:rPr lang="pt-PT" sz="1000" dirty="0"/>
              <a:t>— Metodologia de operacionalização e de </a:t>
            </a:r>
            <a:r>
              <a:rPr lang="pt-PT" sz="1000" dirty="0" smtClean="0"/>
              <a:t>monitorização”, II Plano Nacional contra o Tráfico de Seres Humanos, aprovado pela Resolução do Conselho de Ministros nº 94/2010, de 29 de Novembro</a:t>
            </a:r>
            <a:endParaRPr lang="pt-PT" sz="1000" i="1" dirty="0"/>
          </a:p>
        </p:txBody>
      </p:sp>
      <p:pic>
        <p:nvPicPr>
          <p:cNvPr id="2050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54" y="5805264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60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sz="3700" dirty="0" smtClean="0">
                <a:solidFill>
                  <a:srgbClr val="C00000"/>
                </a:solidFill>
              </a:rPr>
              <a:t>Comissão Técnica de Apoio à Entidade Coordenadora (CIG)</a:t>
            </a:r>
            <a:endParaRPr lang="pt-PT" sz="3700" dirty="0">
              <a:solidFill>
                <a:srgbClr val="C00000"/>
              </a:solidFill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2000" dirty="0" smtClean="0"/>
              <a:t>Constituída pelos seguintes elementos:</a:t>
            </a:r>
          </a:p>
          <a:p>
            <a:pPr marL="109728" indent="0">
              <a:buNone/>
            </a:pPr>
            <a:endParaRPr lang="pt-PT" sz="2000" dirty="0" smtClean="0"/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a</a:t>
            </a:r>
            <a:r>
              <a:rPr lang="pt-PT" sz="2000" dirty="0">
                <a:latin typeface="+mj-lt"/>
                <a:cs typeface="Arial" pitchFamily="34" charset="0"/>
              </a:rPr>
              <a:t>) O </a:t>
            </a:r>
            <a:r>
              <a:rPr lang="pt-PT" sz="2000" dirty="0" smtClean="0">
                <a:latin typeface="+mj-lt"/>
                <a:cs typeface="Arial" pitchFamily="34" charset="0"/>
              </a:rPr>
              <a:t>Relator </a:t>
            </a:r>
            <a:r>
              <a:rPr lang="pt-PT" sz="2000" dirty="0">
                <a:latin typeface="+mj-lt"/>
                <a:cs typeface="Arial" pitchFamily="34" charset="0"/>
              </a:rPr>
              <a:t>N</a:t>
            </a:r>
            <a:r>
              <a:rPr lang="pt-PT" sz="2000" dirty="0" smtClean="0">
                <a:latin typeface="+mj-lt"/>
                <a:cs typeface="Arial" pitchFamily="34" charset="0"/>
              </a:rPr>
              <a:t>acional </a:t>
            </a:r>
            <a:r>
              <a:rPr lang="pt-PT" sz="2000" dirty="0">
                <a:latin typeface="+mj-lt"/>
                <a:cs typeface="Arial" pitchFamily="34" charset="0"/>
              </a:rPr>
              <a:t>para o </a:t>
            </a:r>
            <a:r>
              <a:rPr lang="pt-PT" sz="2000" dirty="0" smtClean="0">
                <a:latin typeface="+mj-lt"/>
                <a:cs typeface="Arial" pitchFamily="34" charset="0"/>
              </a:rPr>
              <a:t>Tráfico </a:t>
            </a:r>
            <a:r>
              <a:rPr lang="pt-PT" sz="2000" dirty="0">
                <a:latin typeface="+mj-lt"/>
                <a:cs typeface="Arial" pitchFamily="34" charset="0"/>
              </a:rPr>
              <a:t>de </a:t>
            </a:r>
            <a:r>
              <a:rPr lang="pt-PT" sz="2000" dirty="0" smtClean="0">
                <a:latin typeface="+mj-lt"/>
                <a:cs typeface="Arial" pitchFamily="34" charset="0"/>
              </a:rPr>
              <a:t>Seres </a:t>
            </a:r>
            <a:r>
              <a:rPr lang="pt-PT" sz="2000" dirty="0">
                <a:latin typeface="+mj-lt"/>
                <a:cs typeface="Arial" pitchFamily="34" charset="0"/>
              </a:rPr>
              <a:t>H</a:t>
            </a:r>
            <a:r>
              <a:rPr lang="pt-PT" sz="2000" dirty="0" smtClean="0">
                <a:latin typeface="+mj-lt"/>
                <a:cs typeface="Arial" pitchFamily="34" charset="0"/>
              </a:rPr>
              <a:t>umanos</a:t>
            </a:r>
            <a:r>
              <a:rPr lang="pt-PT" sz="2000" dirty="0">
                <a:latin typeface="+mj-lt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b</a:t>
            </a:r>
            <a:r>
              <a:rPr lang="pt-PT" sz="2000" dirty="0">
                <a:latin typeface="+mj-lt"/>
                <a:cs typeface="Arial" pitchFamily="34" charset="0"/>
              </a:rPr>
              <a:t>) </a:t>
            </a:r>
            <a:r>
              <a:rPr lang="pt-PT" sz="2000" dirty="0" smtClean="0">
                <a:latin typeface="+mj-lt"/>
                <a:cs typeface="Arial" pitchFamily="34" charset="0"/>
              </a:rPr>
              <a:t>A </a:t>
            </a:r>
            <a:r>
              <a:rPr lang="pt-PT" sz="2000" dirty="0">
                <a:latin typeface="+mj-lt"/>
                <a:cs typeface="Arial" pitchFamily="34" charset="0"/>
              </a:rPr>
              <a:t>chefe de equipa do Observatório do Tráfico de Seres Humanos; </a:t>
            </a:r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c</a:t>
            </a:r>
            <a:r>
              <a:rPr lang="pt-PT" sz="2000" dirty="0">
                <a:latin typeface="+mj-lt"/>
                <a:cs typeface="Arial" pitchFamily="34" charset="0"/>
              </a:rPr>
              <a:t>) </a:t>
            </a:r>
            <a:r>
              <a:rPr lang="pt-PT" sz="2000" dirty="0" smtClean="0">
                <a:latin typeface="+mj-lt"/>
                <a:cs typeface="Arial" pitchFamily="34" charset="0"/>
              </a:rPr>
              <a:t>Um/a </a:t>
            </a:r>
            <a:r>
              <a:rPr lang="pt-PT" sz="2000" dirty="0">
                <a:latin typeface="+mj-lt"/>
                <a:cs typeface="Arial" pitchFamily="34" charset="0"/>
              </a:rPr>
              <a:t>representante do Ministério dos Negócios Estrangeiros;</a:t>
            </a:r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d</a:t>
            </a:r>
            <a:r>
              <a:rPr lang="pt-PT" sz="2000" dirty="0">
                <a:latin typeface="+mj-lt"/>
                <a:cs typeface="Arial" pitchFamily="34" charset="0"/>
              </a:rPr>
              <a:t>) </a:t>
            </a:r>
            <a:r>
              <a:rPr lang="pt-PT" sz="2000" dirty="0" smtClean="0">
                <a:latin typeface="+mj-lt"/>
                <a:cs typeface="Arial" pitchFamily="34" charset="0"/>
              </a:rPr>
              <a:t>Um/a </a:t>
            </a:r>
            <a:r>
              <a:rPr lang="pt-PT" sz="2000" dirty="0">
                <a:latin typeface="+mj-lt"/>
                <a:cs typeface="Arial" pitchFamily="34" charset="0"/>
              </a:rPr>
              <a:t>representante da Presidência do Conselho de Ministros;</a:t>
            </a:r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e</a:t>
            </a:r>
            <a:r>
              <a:rPr lang="pt-PT" sz="2000" dirty="0">
                <a:latin typeface="+mj-lt"/>
                <a:cs typeface="Arial" pitchFamily="34" charset="0"/>
              </a:rPr>
              <a:t>) </a:t>
            </a:r>
            <a:r>
              <a:rPr lang="pt-PT" sz="2000" dirty="0" smtClean="0">
                <a:latin typeface="+mj-lt"/>
                <a:cs typeface="Arial" pitchFamily="34" charset="0"/>
              </a:rPr>
              <a:t>Um/a </a:t>
            </a:r>
            <a:r>
              <a:rPr lang="pt-PT" sz="2000" dirty="0">
                <a:latin typeface="+mj-lt"/>
                <a:cs typeface="Arial" pitchFamily="34" charset="0"/>
              </a:rPr>
              <a:t>representante do Ministério da Administração Interna;</a:t>
            </a:r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f</a:t>
            </a:r>
            <a:r>
              <a:rPr lang="pt-PT" sz="2000" dirty="0">
                <a:latin typeface="+mj-lt"/>
                <a:cs typeface="Arial" pitchFamily="34" charset="0"/>
              </a:rPr>
              <a:t>) </a:t>
            </a:r>
            <a:r>
              <a:rPr lang="pt-PT" sz="2000" dirty="0" smtClean="0">
                <a:latin typeface="+mj-lt"/>
                <a:cs typeface="Arial" pitchFamily="34" charset="0"/>
              </a:rPr>
              <a:t>Um/a </a:t>
            </a:r>
            <a:r>
              <a:rPr lang="pt-PT" sz="2000" dirty="0">
                <a:latin typeface="+mj-lt"/>
                <a:cs typeface="Arial" pitchFamily="34" charset="0"/>
              </a:rPr>
              <a:t>representante do Ministério da Justiça</a:t>
            </a:r>
            <a:r>
              <a:rPr lang="pt-PT" sz="2000" dirty="0" smtClean="0">
                <a:latin typeface="+mj-lt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g) Um/a representante do Ministério da Economia;</a:t>
            </a:r>
            <a:endParaRPr lang="pt-PT" sz="2000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g</a:t>
            </a:r>
            <a:r>
              <a:rPr lang="pt-PT" sz="2000" dirty="0">
                <a:latin typeface="+mj-lt"/>
                <a:cs typeface="Arial" pitchFamily="34" charset="0"/>
              </a:rPr>
              <a:t>) </a:t>
            </a:r>
            <a:r>
              <a:rPr lang="pt-PT" sz="2000" dirty="0" smtClean="0">
                <a:latin typeface="+mj-lt"/>
                <a:cs typeface="Arial" pitchFamily="34" charset="0"/>
              </a:rPr>
              <a:t>Um/a </a:t>
            </a:r>
            <a:r>
              <a:rPr lang="pt-PT" sz="2000" dirty="0">
                <a:latin typeface="+mj-lt"/>
                <a:cs typeface="Arial" pitchFamily="34" charset="0"/>
              </a:rPr>
              <a:t>representante do Ministério </a:t>
            </a:r>
            <a:r>
              <a:rPr lang="pt-PT" sz="2000" dirty="0" smtClean="0">
                <a:latin typeface="+mj-lt"/>
                <a:cs typeface="Arial" pitchFamily="34" charset="0"/>
              </a:rPr>
              <a:t>da </a:t>
            </a:r>
            <a:r>
              <a:rPr lang="pt-PT" sz="2000" dirty="0">
                <a:latin typeface="+mj-lt"/>
                <a:cs typeface="Arial" pitchFamily="34" charset="0"/>
              </a:rPr>
              <a:t>Solidariedade </a:t>
            </a:r>
            <a:r>
              <a:rPr lang="pt-PT" sz="2000" dirty="0" smtClean="0">
                <a:latin typeface="+mj-lt"/>
                <a:cs typeface="Arial" pitchFamily="34" charset="0"/>
              </a:rPr>
              <a:t>e Segurança Social;</a:t>
            </a:r>
            <a:endParaRPr lang="pt-PT" sz="2000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PT" sz="2000" i="1" dirty="0">
                <a:latin typeface="+mj-lt"/>
                <a:cs typeface="Arial" pitchFamily="34" charset="0"/>
              </a:rPr>
              <a:t>h</a:t>
            </a:r>
            <a:r>
              <a:rPr lang="pt-PT" sz="2000" dirty="0">
                <a:latin typeface="+mj-lt"/>
                <a:cs typeface="Arial" pitchFamily="34" charset="0"/>
              </a:rPr>
              <a:t>) </a:t>
            </a:r>
            <a:r>
              <a:rPr lang="pt-PT" sz="2000" dirty="0" smtClean="0">
                <a:latin typeface="+mj-lt"/>
                <a:cs typeface="Arial" pitchFamily="34" charset="0"/>
              </a:rPr>
              <a:t>Um/a </a:t>
            </a:r>
            <a:r>
              <a:rPr lang="pt-PT" sz="2000" dirty="0">
                <a:latin typeface="+mj-lt"/>
                <a:cs typeface="Arial" pitchFamily="34" charset="0"/>
              </a:rPr>
              <a:t>representante do Ministério da </a:t>
            </a:r>
            <a:r>
              <a:rPr lang="pt-PT" sz="2000" dirty="0" smtClean="0">
                <a:latin typeface="+mj-lt"/>
                <a:cs typeface="Arial" pitchFamily="34" charset="0"/>
              </a:rPr>
              <a:t>Saúde.</a:t>
            </a:r>
          </a:p>
          <a:p>
            <a:pPr marL="0" indent="0" algn="just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i) Um/a representante da PGR (enquanto observador/a)</a:t>
            </a:r>
          </a:p>
          <a:p>
            <a:pPr marL="0" indent="0" algn="just">
              <a:buNone/>
            </a:pPr>
            <a:endParaRPr lang="pt-PT" sz="700" dirty="0" smtClean="0">
              <a:latin typeface="+mj-lt"/>
            </a:endParaRPr>
          </a:p>
          <a:p>
            <a:pPr marL="0" indent="0" algn="r">
              <a:buNone/>
            </a:pPr>
            <a:r>
              <a:rPr lang="pt-PT" sz="1000" i="1" dirty="0" err="1" smtClean="0">
                <a:latin typeface="+mj-lt"/>
                <a:cs typeface="Arial" pitchFamily="34" charset="0"/>
              </a:rPr>
              <a:t>In</a:t>
            </a:r>
            <a:r>
              <a:rPr lang="pt-PT" sz="1000" dirty="0" smtClean="0">
                <a:latin typeface="+mj-lt"/>
                <a:cs typeface="Arial" pitchFamily="34" charset="0"/>
              </a:rPr>
              <a:t>, </a:t>
            </a:r>
            <a:r>
              <a:rPr lang="pt-PT" sz="1000" i="1" dirty="0" smtClean="0">
                <a:latin typeface="+mj-lt"/>
                <a:cs typeface="Arial" pitchFamily="34" charset="0"/>
              </a:rPr>
              <a:t>Resolução do Conselho de Ministros nº 94/2010 de 29 de Novembro</a:t>
            </a:r>
            <a:r>
              <a:rPr lang="pt-PT" sz="1000" dirty="0" smtClean="0">
                <a:latin typeface="+mj-lt"/>
                <a:cs typeface="Arial" pitchFamily="34" charset="0"/>
              </a:rPr>
              <a:t>, que aprova o II Plano Nacional Contra o Tráfico de Seres Humanos</a:t>
            </a:r>
            <a:endParaRPr lang="pt-PT" sz="1000" dirty="0">
              <a:latin typeface="+mj-lt"/>
              <a:cs typeface="Arial" pitchFamily="34" charset="0"/>
            </a:endParaRPr>
          </a:p>
        </p:txBody>
      </p:sp>
      <p:pic>
        <p:nvPicPr>
          <p:cNvPr id="3074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58772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12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071048" cy="4069432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PT" sz="1800" dirty="0" smtClean="0">
                <a:latin typeface="+mj-lt"/>
                <a:cs typeface="AngsanaUPC" pitchFamily="18" charset="-34"/>
              </a:rPr>
              <a:t>Continuar a desenvolver o combate aos estereótipos, tendo como primado a defesa dos direitos humanos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pt-PT" sz="1800" dirty="0" smtClean="0">
              <a:latin typeface="+mj-lt"/>
              <a:cs typeface="AngsanaUPC" pitchFamily="18" charset="-34"/>
            </a:endParaRPr>
          </a:p>
          <a:p>
            <a:pPr algn="just">
              <a:buClr>
                <a:srgbClr val="FF0000"/>
              </a:buClr>
              <a:buFont typeface="Wingdings" charset="2"/>
              <a:buChar char="§"/>
            </a:pPr>
            <a:r>
              <a:rPr lang="pt-PT" sz="1800" dirty="0">
                <a:latin typeface="+mj-lt"/>
                <a:cs typeface="AngsanaUPC" pitchFamily="18" charset="-34"/>
              </a:rPr>
              <a:t>G</a:t>
            </a:r>
            <a:r>
              <a:rPr lang="pt-PT" sz="1800" dirty="0" smtClean="0">
                <a:latin typeface="+mj-lt"/>
                <a:cs typeface="AngsanaUPC" pitchFamily="18" charset="-34"/>
              </a:rPr>
              <a:t>arantir que o combate ao TSH seja assegurado através de uma abordagem de género como é recomendado pelas Nações Unidas e mais recentemente na Nova Directiva Europeia Contra o Tráfico de Seres Humanos.</a:t>
            </a:r>
          </a:p>
          <a:p>
            <a:pPr algn="just">
              <a:buClr>
                <a:srgbClr val="FF0000"/>
              </a:buClr>
              <a:buFont typeface="Wingdings" charset="2"/>
              <a:buChar char="§"/>
            </a:pPr>
            <a:endParaRPr lang="pt-PT" sz="1800" dirty="0" smtClean="0">
              <a:latin typeface="+mj-lt"/>
              <a:cs typeface="AngsanaUPC" pitchFamily="18" charset="-34"/>
            </a:endParaRPr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r>
              <a:rPr lang="pt-PT" sz="1800" dirty="0" smtClean="0">
                <a:latin typeface="+mj-lt"/>
                <a:cs typeface="AngsanaUPC" pitchFamily="18" charset="-34"/>
              </a:rPr>
              <a:t>Definir um conjunto de medidas operacionais nas diferentes áreas estratégicas com objectivos claros e precisos, envolvendo diversos ministérios, organismos e a sociedade civil na sua execução</a:t>
            </a:r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pt-PT" sz="1800" dirty="0" smtClean="0">
              <a:latin typeface="+mj-lt"/>
              <a:cs typeface="AngsanaUPC" pitchFamily="18" charset="-34"/>
            </a:endParaRPr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r>
              <a:rPr lang="pt-PT" sz="1600" dirty="0" smtClean="0">
                <a:latin typeface="+mj-lt"/>
                <a:cs typeface="AngsanaUPC" pitchFamily="18" charset="-34"/>
              </a:rPr>
              <a:t>Aprofundar o conhecimento sobre as diferentes realidades que caracterizam o TSH, nomeadamente tráfico para exploração sexual e exploração laboral, na perspectiva de país de destino e de país de origem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096000" y="381000"/>
            <a:ext cx="2514600" cy="53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 PNCTSH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8445" y="76200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Orientações </a:t>
            </a:r>
            <a:r>
              <a:rPr lang="pt-PT" b="1" dirty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E</a:t>
            </a:r>
            <a:r>
              <a:rPr lang="pt-PT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stratégicas</a:t>
            </a:r>
          </a:p>
        </p:txBody>
      </p:sp>
      <p:pic>
        <p:nvPicPr>
          <p:cNvPr id="6146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70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sz="quarter" idx="13"/>
          </p:nvPr>
        </p:nvSpPr>
        <p:spPr>
          <a:xfrm>
            <a:off x="1295400" y="1752600"/>
            <a:ext cx="7391400" cy="4254691"/>
          </a:xfrm>
        </p:spPr>
        <p:txBody>
          <a:bodyPr>
            <a:normAutofit fontScale="92500" lnSpcReduction="20000"/>
          </a:bodyPr>
          <a:lstStyle/>
          <a:p>
            <a:pPr marL="566928" indent="-457200">
              <a:buClr>
                <a:srgbClr val="FF0000"/>
              </a:buClr>
              <a:buNone/>
            </a:pPr>
            <a:r>
              <a:rPr lang="pt-PT" sz="3600" b="1" dirty="0" smtClean="0">
                <a:solidFill>
                  <a:srgbClr val="FF0000"/>
                </a:solidFill>
                <a:latin typeface="+mj-lt"/>
              </a:rPr>
              <a:t>4 </a:t>
            </a:r>
            <a:r>
              <a:rPr lang="pt-PT" sz="2000" dirty="0" smtClean="0">
                <a:latin typeface="+mj-lt"/>
              </a:rPr>
              <a:t>	     Áreas </a:t>
            </a:r>
            <a:r>
              <a:rPr lang="pt-PT" sz="2000" dirty="0">
                <a:latin typeface="+mj-lt"/>
              </a:rPr>
              <a:t>estratégicas de intervenção</a:t>
            </a:r>
          </a:p>
          <a:p>
            <a:pPr marL="109728" indent="0">
              <a:buClr>
                <a:srgbClr val="FF0000"/>
              </a:buClr>
              <a:buNone/>
            </a:pPr>
            <a:r>
              <a:rPr lang="pt-PT" sz="3600" b="1" dirty="0" smtClean="0">
                <a:solidFill>
                  <a:srgbClr val="FF0000"/>
                </a:solidFill>
                <a:latin typeface="+mj-lt"/>
              </a:rPr>
              <a:t>45  </a:t>
            </a:r>
            <a:r>
              <a:rPr lang="pt-PT" sz="2000" dirty="0" smtClean="0">
                <a:latin typeface="+mj-lt"/>
              </a:rPr>
              <a:t>Medidas</a:t>
            </a: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3600" b="1" dirty="0">
                <a:solidFill>
                  <a:srgbClr val="FF0000"/>
                </a:solidFill>
                <a:latin typeface="+mj-lt"/>
              </a:rPr>
              <a:t>10 </a:t>
            </a:r>
            <a:r>
              <a:rPr lang="pt-PT" sz="2000" dirty="0">
                <a:latin typeface="+mj-lt"/>
              </a:rPr>
              <a:t>	</a:t>
            </a:r>
            <a:r>
              <a:rPr lang="pt-PT" sz="2000" dirty="0" smtClean="0">
                <a:latin typeface="+mj-lt"/>
              </a:rPr>
              <a:t>Ministérios</a:t>
            </a:r>
            <a:endParaRPr lang="pt-PT" sz="2000" dirty="0">
              <a:latin typeface="+mj-lt"/>
            </a:endParaRP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3600" b="1" dirty="0">
                <a:solidFill>
                  <a:srgbClr val="FF0000"/>
                </a:solidFill>
                <a:latin typeface="+mj-lt"/>
              </a:rPr>
              <a:t>20</a:t>
            </a:r>
            <a:r>
              <a:rPr lang="pt-PT" sz="2000" dirty="0">
                <a:latin typeface="+mj-lt"/>
              </a:rPr>
              <a:t> 	</a:t>
            </a:r>
            <a:r>
              <a:rPr lang="pt-PT" sz="2000" dirty="0" smtClean="0">
                <a:latin typeface="+mj-lt"/>
              </a:rPr>
              <a:t>Organismos participantes</a:t>
            </a:r>
            <a:endParaRPr lang="pt-PT" sz="2000" dirty="0">
              <a:latin typeface="+mj-lt"/>
            </a:endParaRP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2000" dirty="0" smtClean="0">
                <a:latin typeface="+mj-lt"/>
              </a:rPr>
              <a:t>			</a:t>
            </a:r>
            <a:r>
              <a:rPr lang="pt-PT" sz="1800" dirty="0" smtClean="0">
                <a:latin typeface="+mj-lt"/>
              </a:rPr>
              <a:t>Ministério </a:t>
            </a:r>
            <a:r>
              <a:rPr lang="pt-PT" sz="1800" dirty="0">
                <a:latin typeface="+mj-lt"/>
              </a:rPr>
              <a:t>Público</a:t>
            </a: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1800" dirty="0" smtClean="0">
                <a:latin typeface="+mj-lt"/>
              </a:rPr>
              <a:t>			Organizações </a:t>
            </a:r>
            <a:r>
              <a:rPr lang="pt-PT" sz="1800" dirty="0">
                <a:latin typeface="+mj-lt"/>
              </a:rPr>
              <a:t>Internacionais</a:t>
            </a: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1800" dirty="0" smtClean="0">
                <a:latin typeface="+mj-lt"/>
              </a:rPr>
              <a:t>			ONG </a:t>
            </a:r>
            <a:endParaRPr lang="pt-PT" sz="1800" dirty="0">
              <a:latin typeface="+mj-lt"/>
            </a:endParaRP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1800" dirty="0" smtClean="0">
                <a:latin typeface="+mj-lt"/>
              </a:rPr>
              <a:t>			Ordens </a:t>
            </a:r>
            <a:r>
              <a:rPr lang="pt-PT" sz="1800" dirty="0">
                <a:latin typeface="+mj-lt"/>
              </a:rPr>
              <a:t>Profissionais</a:t>
            </a: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1800" dirty="0" smtClean="0">
                <a:latin typeface="+mj-lt"/>
              </a:rPr>
              <a:t>			Sindicatos</a:t>
            </a:r>
            <a:endParaRPr lang="pt-PT" sz="1800" dirty="0">
              <a:latin typeface="+mj-lt"/>
            </a:endParaRPr>
          </a:p>
          <a:p>
            <a:pPr marL="566928" indent="-457200">
              <a:buClr>
                <a:srgbClr val="FF0000"/>
              </a:buClr>
              <a:buNone/>
            </a:pPr>
            <a:r>
              <a:rPr lang="pt-PT" sz="1800" dirty="0" smtClean="0">
                <a:latin typeface="+mj-lt"/>
              </a:rPr>
              <a:t>			Associações</a:t>
            </a:r>
            <a:endParaRPr lang="pt-PT" sz="1800" dirty="0">
              <a:latin typeface="+mj-lt"/>
            </a:endParaRPr>
          </a:p>
          <a:p>
            <a:pPr marL="566928" indent="-457200">
              <a:buClr>
                <a:srgbClr val="FF0000"/>
              </a:buClr>
              <a:buAutoNum type="arabicPlain" startAt="45"/>
            </a:pPr>
            <a:endParaRPr lang="pt-PT" sz="2000" dirty="0">
              <a:latin typeface="Arial Narrow" pitchFamily="34" charset="0"/>
            </a:endParaRPr>
          </a:p>
          <a:p>
            <a:pPr marL="0" indent="0" algn="ctr">
              <a:buClr>
                <a:srgbClr val="FF0000"/>
              </a:buClr>
              <a:buFont typeface="Wingdings" charset="2"/>
              <a:buChar char="§"/>
            </a:pPr>
            <a:endParaRPr lang="pt-PT" sz="2000" dirty="0" smtClean="0"/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6096000" y="381000"/>
            <a:ext cx="2514600" cy="53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 PNCTSH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38445" y="76200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O</a:t>
            </a:r>
            <a:r>
              <a:rPr lang="pt-PT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rientações Estratégicas</a:t>
            </a:r>
          </a:p>
        </p:txBody>
      </p:sp>
      <p:pic>
        <p:nvPicPr>
          <p:cNvPr id="7170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9" y="5733256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94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91264" cy="4666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b="1" cap="small" dirty="0" smtClean="0">
                <a:latin typeface="Arial Narrow" pitchFamily="34" charset="0"/>
              </a:rPr>
              <a:t>Conhecer, Sensibilizar e Prevenir</a:t>
            </a:r>
          </a:p>
          <a:p>
            <a:pPr marL="0" indent="0" algn="ctr">
              <a:buNone/>
            </a:pPr>
            <a:r>
              <a:rPr lang="pt-PT" sz="2000" b="1" cap="small" dirty="0" smtClean="0">
                <a:latin typeface="Arial Narrow" pitchFamily="34" charset="0"/>
              </a:rPr>
              <a:t>		</a:t>
            </a:r>
            <a:r>
              <a:rPr lang="pt-PT" sz="2000" cap="small" dirty="0" smtClean="0">
                <a:latin typeface="Arial Narrow" pitchFamily="34" charset="0"/>
              </a:rPr>
              <a:t>     </a:t>
            </a:r>
            <a:r>
              <a:rPr lang="pt-PT" sz="2000" b="1" dirty="0" smtClean="0">
                <a:latin typeface="Arial Narrow" pitchFamily="34" charset="0"/>
              </a:rPr>
              <a:t>	</a:t>
            </a:r>
            <a:r>
              <a:rPr lang="pt-PT" sz="2000" dirty="0" smtClean="0">
                <a:solidFill>
                  <a:srgbClr val="595959"/>
                </a:solidFill>
                <a:latin typeface="Arial Narrow" pitchFamily="34" charset="0"/>
              </a:rPr>
              <a:t>	</a:t>
            </a:r>
            <a:r>
              <a:rPr lang="pt-PT" sz="2200" b="1" dirty="0" smtClean="0">
                <a:solidFill>
                  <a:srgbClr val="595959"/>
                </a:solidFill>
                <a:latin typeface="Arial Narrow" pitchFamily="34" charset="0"/>
              </a:rPr>
              <a:t>	</a:t>
            </a:r>
            <a:endParaRPr lang="pt-PT" sz="22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just"/>
            <a:r>
              <a:rPr lang="pt-PT" sz="2000" dirty="0">
                <a:latin typeface="Arial Narrow" pitchFamily="34" charset="0"/>
                <a:cs typeface="Arial" pitchFamily="34" charset="0"/>
              </a:rPr>
              <a:t>Consolidar o processo de recolha de dados nas diferentes vertentes do tráfico de seres humanos.</a:t>
            </a:r>
          </a:p>
          <a:p>
            <a:pPr marL="0" indent="0" algn="just">
              <a:buNone/>
            </a:pPr>
            <a:endParaRPr lang="pt-PT" sz="2000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pt-PT" sz="2000" dirty="0">
                <a:latin typeface="Arial Narrow" pitchFamily="34" charset="0"/>
                <a:cs typeface="Arial" pitchFamily="34" charset="0"/>
              </a:rPr>
              <a:t>Reforçar o investimento na sensibilização da população geral e de públicos específicos dando prioridade à prevenção do fenómeno. </a:t>
            </a:r>
          </a:p>
          <a:p>
            <a:pPr marL="0" indent="0" algn="just">
              <a:buNone/>
            </a:pPr>
            <a:endParaRPr lang="pt-PT" sz="2000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pt-PT" sz="2000" dirty="0">
                <a:latin typeface="Arial Narrow" pitchFamily="34" charset="0"/>
                <a:cs typeface="Arial" pitchFamily="34" charset="0"/>
              </a:rPr>
              <a:t>Contribuir para um conhecimento mais aprofundado sobre este tema capacitando instituições públicas e ou privadas e cidadãos</a:t>
            </a:r>
            <a:r>
              <a:rPr lang="pt-PT" sz="2000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pPr algn="just"/>
            <a:endParaRPr lang="pt-PT" sz="2000" b="1" dirty="0" smtClean="0">
              <a:solidFill>
                <a:srgbClr val="595959"/>
              </a:solidFill>
              <a:latin typeface="Arial Narrow" pitchFamily="34" charset="0"/>
            </a:endParaRPr>
          </a:p>
          <a:p>
            <a:pPr algn="just"/>
            <a:endParaRPr lang="pt-PT" sz="2000" b="1" dirty="0" smtClean="0">
              <a:solidFill>
                <a:srgbClr val="595959"/>
              </a:solidFill>
              <a:latin typeface="Arial Narrow" pitchFamily="34" charset="0"/>
            </a:endParaRPr>
          </a:p>
          <a:p>
            <a:pPr marL="109728" indent="0" algn="r">
              <a:buNone/>
            </a:pP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Total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-16 medidas</a:t>
            </a:r>
          </a:p>
          <a:p>
            <a:pPr algn="just"/>
            <a:endParaRPr lang="pt-PT" sz="2000" dirty="0">
              <a:latin typeface="Arial Narrow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6096000" y="381000"/>
            <a:ext cx="2514600" cy="53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 PNCTSH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298" y="762000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Área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Estratégica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Intervenção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 I</a:t>
            </a:r>
          </a:p>
        </p:txBody>
      </p:sp>
      <p:pic>
        <p:nvPicPr>
          <p:cNvPr id="8194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551723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82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848872" cy="3456384"/>
          </a:xfrm>
        </p:spPr>
        <p:txBody>
          <a:bodyPr>
            <a:normAutofit/>
          </a:bodyPr>
          <a:lstStyle/>
          <a:p>
            <a:pPr marL="0" indent="0" algn="dist">
              <a:buNone/>
            </a:pPr>
            <a:r>
              <a:rPr lang="pt-PT" sz="2000" b="1" dirty="0" smtClean="0">
                <a:latin typeface="Arial Narrow" pitchFamily="34" charset="0"/>
              </a:rPr>
              <a:t> E</a:t>
            </a:r>
            <a:r>
              <a:rPr lang="pt-PT" sz="2000" b="1" cap="small" dirty="0" smtClean="0">
                <a:latin typeface="Arial Narrow" pitchFamily="34" charset="0"/>
              </a:rPr>
              <a:t>ducar e formar</a:t>
            </a:r>
            <a:r>
              <a:rPr lang="pt-PT" sz="2000" b="1" dirty="0" smtClean="0">
                <a:latin typeface="Arial Narrow" pitchFamily="34" charset="0"/>
              </a:rPr>
              <a:t>	</a:t>
            </a:r>
            <a:endParaRPr lang="pt-PT" sz="2000" b="1" dirty="0">
              <a:latin typeface="Arial Narrow" pitchFamily="34" charset="0"/>
            </a:endParaRPr>
          </a:p>
          <a:p>
            <a:pPr marL="0" indent="0" algn="dist">
              <a:buNone/>
            </a:pPr>
            <a:endParaRPr lang="pt-PT" sz="2000" b="1" dirty="0">
              <a:latin typeface="Arial Narrow" pitchFamily="34" charset="0"/>
            </a:endParaRPr>
          </a:p>
          <a:p>
            <a:pPr algn="just"/>
            <a:r>
              <a:rPr lang="pt-PT" sz="2000" dirty="0">
                <a:latin typeface="Arial" pitchFamily="34" charset="0"/>
                <a:cs typeface="Arial" pitchFamily="34" charset="0"/>
              </a:rPr>
              <a:t>Promover o aprofundamento do conhecimento sobre o tráfico de seres humanos, nomeadamente através da investigação e da formação/qualificação dos agentes intervenientes no combate a este fenómeno.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 algn="r">
              <a:buNone/>
            </a:pP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Total - 13 Medidas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6096000" y="381000"/>
            <a:ext cx="2514600" cy="53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 PNCTSH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298" y="762000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Área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Estratégica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Intervenção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 II</a:t>
            </a:r>
          </a:p>
        </p:txBody>
      </p:sp>
      <p:pic>
        <p:nvPicPr>
          <p:cNvPr id="9218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4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341438"/>
            <a:ext cx="82296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ENQUADRAMENTO LEGAL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PT" dirty="0" smtClean="0">
              <a:solidFill>
                <a:schemeClr val="hlink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>
                <a:latin typeface="Berylium" pitchFamily="2" charset="0"/>
              </a:rPr>
              <a:t>Artigo 160º do Código Penal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PT" dirty="0" smtClean="0">
              <a:latin typeface="Berylium" pitchFamily="2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>
                <a:latin typeface="Berylium" pitchFamily="2" charset="0"/>
              </a:rPr>
              <a:t>Lei nº 23/2007, de 4 de Julho (Regime jurídico de entrada, permanência, saída e afastamento de estrangeiros do território nacional)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>
                <a:latin typeface="Berylium" pitchFamily="2" charset="0"/>
              </a:rPr>
              <a:t>Decreto Regulamentar n.º 84/2007, de 5 de Novembro</a:t>
            </a:r>
            <a:br>
              <a:rPr lang="pt-PT" dirty="0" smtClean="0">
                <a:latin typeface="Berylium" pitchFamily="2" charset="0"/>
              </a:rPr>
            </a:br>
            <a:endParaRPr lang="pt-PT" dirty="0" smtClean="0">
              <a:latin typeface="Berylium" pitchFamily="2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>
                <a:latin typeface="Berylium" pitchFamily="2" charset="0"/>
              </a:rPr>
              <a:t>Decreto-Lei n.º 368/2007, de 5 de Novembro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pt-PT" dirty="0" smtClean="0">
              <a:latin typeface="Berylium" pitchFamily="2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>
                <a:latin typeface="Berylium" pitchFamily="2" charset="0"/>
              </a:rPr>
              <a:t>Plano Nacional contra o Tráfico de Seres Humanos, RCM 94/2010, de 29 de Novembro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mtClean="0"/>
              <a:t>Tráfico de Pessoas</a:t>
            </a: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44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sz="quarter" idx="13"/>
          </p:nvPr>
        </p:nvSpPr>
        <p:spPr>
          <a:xfrm>
            <a:off x="467544" y="1752601"/>
            <a:ext cx="8143056" cy="41966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b="1" dirty="0" smtClean="0">
                <a:solidFill>
                  <a:srgbClr val="595959"/>
                </a:solidFill>
                <a:latin typeface="Arial Narrow" pitchFamily="34" charset="0"/>
              </a:rPr>
              <a:t>  		</a:t>
            </a:r>
            <a:r>
              <a:rPr lang="pt-PT" sz="2600" b="1" dirty="0" smtClean="0">
                <a:solidFill>
                  <a:srgbClr val="595959"/>
                </a:solidFill>
                <a:latin typeface="Arial Narrow" pitchFamily="34" charset="0"/>
              </a:rPr>
              <a:t>         </a:t>
            </a:r>
            <a:r>
              <a:rPr lang="pt-PT" sz="2600" b="1" cap="small" dirty="0" smtClean="0">
                <a:latin typeface="Arial Narrow" pitchFamily="34" charset="0"/>
              </a:rPr>
              <a:t>Proteger e Assistir                </a:t>
            </a:r>
            <a:r>
              <a:rPr lang="pt-PT" sz="2600" b="1" dirty="0" smtClean="0">
                <a:solidFill>
                  <a:srgbClr val="595959"/>
                </a:solidFill>
                <a:latin typeface="Arial Narrow" pitchFamily="34" charset="0"/>
              </a:rPr>
              <a:t>		</a:t>
            </a:r>
          </a:p>
          <a:p>
            <a:pPr marL="0" indent="0" algn="ctr">
              <a:buNone/>
            </a:pPr>
            <a:endParaRPr lang="pt-PT" sz="2000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pt-PT" sz="2000" b="1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sz="2200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PT" sz="2200" dirty="0">
                <a:latin typeface="Arial" pitchFamily="34" charset="0"/>
                <a:cs typeface="Arial" pitchFamily="34" charset="0"/>
              </a:rPr>
              <a:t>da protecção e da assistência às vítimas dos diferentes tipos de tráfico de seres 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>humanos, cujo objectivo é consolidar </a:t>
            </a:r>
            <a:r>
              <a:rPr lang="pt-PT" sz="2200" dirty="0">
                <a:latin typeface="Arial" pitchFamily="34" charset="0"/>
                <a:cs typeface="Arial" pitchFamily="34" charset="0"/>
              </a:rPr>
              <a:t>as práticas de intervenção direccionadas às vítimas através de uma maior especialização no seu atendimento, tendo em conta os diferentes tipos de tráfico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PT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PT" sz="2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Total: 8 medidas</a:t>
            </a:r>
            <a:endParaRPr lang="pt-PT" sz="2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6096000" y="381000"/>
            <a:ext cx="2514600" cy="53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 PNCTSH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9560" y="762000"/>
            <a:ext cx="333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Área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stratégica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Intervenção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 III</a:t>
            </a:r>
          </a:p>
        </p:txBody>
      </p:sp>
      <p:pic>
        <p:nvPicPr>
          <p:cNvPr id="10242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13" y="5646804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18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sz="quarter" idx="13"/>
          </p:nvPr>
        </p:nvSpPr>
        <p:spPr>
          <a:xfrm>
            <a:off x="611560" y="1752601"/>
            <a:ext cx="7999040" cy="3733800"/>
          </a:xfrm>
        </p:spPr>
        <p:txBody>
          <a:bodyPr>
            <a:normAutofit lnSpcReduction="10000"/>
          </a:bodyPr>
          <a:lstStyle/>
          <a:p>
            <a:pPr marL="0" indent="0" algn="dist">
              <a:buNone/>
            </a:pPr>
            <a:r>
              <a:rPr lang="en-US" sz="2000" b="1" cap="small" dirty="0" smtClean="0">
                <a:latin typeface="Arial Narrow" pitchFamily="34" charset="0"/>
              </a:rPr>
              <a:t>        </a:t>
            </a:r>
            <a:r>
              <a:rPr lang="en-US" sz="2000" b="1" cap="small" dirty="0" err="1" smtClean="0">
                <a:latin typeface="Arial Narrow" pitchFamily="34" charset="0"/>
              </a:rPr>
              <a:t>Investigar</a:t>
            </a:r>
            <a:r>
              <a:rPr lang="en-US" sz="2000" b="1" cap="small" dirty="0" smtClean="0">
                <a:latin typeface="Arial Narrow" pitchFamily="34" charset="0"/>
              </a:rPr>
              <a:t> </a:t>
            </a:r>
            <a:r>
              <a:rPr lang="en-US" sz="2000" b="1" cap="small" dirty="0" err="1">
                <a:latin typeface="Arial Narrow" pitchFamily="34" charset="0"/>
              </a:rPr>
              <a:t>C</a:t>
            </a:r>
            <a:r>
              <a:rPr lang="en-US" sz="2000" b="1" cap="small" dirty="0" err="1" smtClean="0">
                <a:latin typeface="Arial Narrow" pitchFamily="34" charset="0"/>
              </a:rPr>
              <a:t>riminalmente</a:t>
            </a:r>
            <a:r>
              <a:rPr lang="en-US" sz="2000" b="1" cap="small" dirty="0" smtClean="0">
                <a:latin typeface="Arial Narrow" pitchFamily="34" charset="0"/>
              </a:rPr>
              <a:t> e </a:t>
            </a:r>
            <a:r>
              <a:rPr lang="en-US" sz="2000" b="1" cap="small" dirty="0" err="1" smtClean="0">
                <a:latin typeface="Arial Narrow" pitchFamily="34" charset="0"/>
              </a:rPr>
              <a:t>Cooperar</a:t>
            </a:r>
            <a:r>
              <a:rPr lang="pt-PT" sz="2000" b="1" dirty="0" smtClean="0">
                <a:latin typeface="Arial Narrow" pitchFamily="34" charset="0"/>
              </a:rPr>
              <a:t>	</a:t>
            </a:r>
          </a:p>
          <a:p>
            <a:pPr marL="0" indent="0" algn="dist">
              <a:buNone/>
            </a:pPr>
            <a:endParaRPr lang="pt-PT" sz="2000" b="1" dirty="0" smtClean="0">
              <a:latin typeface="Arial Narrow" pitchFamily="34" charset="0"/>
            </a:endParaRP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Investigação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de casos de tráfico de seres humanos através da estreita cooperação entre as diferentes forças de segurança.</a:t>
            </a:r>
          </a:p>
          <a:p>
            <a:pPr algn="just"/>
            <a:endParaRPr lang="pt-PT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dirty="0">
                <a:latin typeface="Arial" pitchFamily="34" charset="0"/>
                <a:cs typeface="Arial" pitchFamily="34" charset="0"/>
              </a:rPr>
              <a:t>Desenvolver mecanismos de colaboração e de troca de boas práticas com organismos congéneres de outros países para melhorar e harmonizar procedimentos comuns no combate ao tráfico de seres humanos (crime que se caracteriza por movimentações transnacionais).</a:t>
            </a:r>
          </a:p>
          <a:p>
            <a:pPr marL="0" indent="0" algn="r">
              <a:buNone/>
            </a:pP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Total: 8 Medidas</a:t>
            </a:r>
            <a:r>
              <a:rPr lang="pt-PT" sz="2000" b="1" dirty="0" smtClean="0">
                <a:solidFill>
                  <a:srgbClr val="595959"/>
                </a:solidFill>
                <a:latin typeface="Arial Narrow" pitchFamily="34" charset="0"/>
              </a:rPr>
              <a:t>	</a:t>
            </a:r>
          </a:p>
          <a:p>
            <a:pPr marL="0" indent="0" algn="ctr">
              <a:buNone/>
            </a:pPr>
            <a:endParaRPr lang="pt-PT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6096000" y="381000"/>
            <a:ext cx="2514600" cy="53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 PNCTSH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8721" y="762000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Área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stratégica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Intervenção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  IV</a:t>
            </a:r>
          </a:p>
        </p:txBody>
      </p:sp>
      <p:pic>
        <p:nvPicPr>
          <p:cNvPr id="11266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6385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06209" cy="1143000"/>
          </a:xfrm>
        </p:spPr>
        <p:txBody>
          <a:bodyPr/>
          <a:lstStyle/>
          <a:p>
            <a:r>
              <a:rPr lang="pt-PT" sz="2400" dirty="0">
                <a:solidFill>
                  <a:srgbClr val="C00000"/>
                </a:solidFill>
              </a:rPr>
              <a:t>Um exemplo de intervenção: A RAPVT – Rede de Apoio e Proteção a Vítimas de Tráfico de Seres Humanos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6984776" cy="4104456"/>
          </a:xfrm>
        </p:spPr>
        <p:txBody>
          <a:bodyPr>
            <a:normAutofit fontScale="77500" lnSpcReduction="20000"/>
          </a:bodyPr>
          <a:lstStyle/>
          <a:p>
            <a:r>
              <a:rPr lang="pt-PT" sz="1800" dirty="0"/>
              <a:t>Medida 30, Área 3 – Proteger e Assistir, II PNCTSH</a:t>
            </a:r>
          </a:p>
          <a:p>
            <a:endParaRPr lang="pt-PT" dirty="0" smtClean="0"/>
          </a:p>
          <a:p>
            <a:pPr algn="just"/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</a:p>
          <a:p>
            <a:pPr marL="45720" lvl="0" indent="0" algn="just">
              <a:buNone/>
            </a:pPr>
            <a:endParaRPr lang="pt-PT" dirty="0" smtClean="0"/>
          </a:p>
          <a:p>
            <a:pPr lvl="0" algn="just">
              <a:buFontTx/>
              <a:buChar char="-"/>
            </a:pPr>
            <a:r>
              <a:rPr lang="pt-PT" dirty="0" smtClean="0"/>
              <a:t>Promover </a:t>
            </a:r>
            <a:r>
              <a:rPr lang="pt-PT" dirty="0"/>
              <a:t>a proteção e (</a:t>
            </a:r>
            <a:r>
              <a:rPr lang="pt-PT" dirty="0" err="1"/>
              <a:t>re</a:t>
            </a:r>
            <a:r>
              <a:rPr lang="pt-PT" dirty="0"/>
              <a:t>) integração (social) plena das vítimas de tráfico de seres humanos através da implementação de mecanismos formais que concorram para a efetiva habilitação, quer das estruturas de apoio existentes, quer daquelas a serem criadas para o efeito. </a:t>
            </a:r>
          </a:p>
          <a:p>
            <a:pPr lvl="0" algn="just">
              <a:buFontTx/>
              <a:buChar char="-"/>
            </a:pPr>
            <a:r>
              <a:rPr lang="pt-PT" dirty="0" smtClean="0"/>
              <a:t>Garantir </a:t>
            </a:r>
            <a:r>
              <a:rPr lang="pt-PT" dirty="0"/>
              <a:t>uma melhor forma de intervenção, de apoio articulado e de conhecimento mais organizado e sustentado com as vítimas de tráfico de seres humanos, assim como uma melhor fonte de informação para a investigação </a:t>
            </a:r>
            <a:r>
              <a:rPr lang="pt-PT" dirty="0" smtClean="0"/>
              <a:t>criminal.</a:t>
            </a:r>
            <a:endParaRPr lang="pt-PT" dirty="0"/>
          </a:p>
          <a:p>
            <a:pPr lvl="0" algn="just">
              <a:buFontTx/>
              <a:buChar char="-"/>
            </a:pPr>
            <a:r>
              <a:rPr lang="pt-PT" dirty="0" smtClean="0"/>
              <a:t>Implementar </a:t>
            </a:r>
            <a:r>
              <a:rPr lang="pt-PT" dirty="0"/>
              <a:t>novos paradigmas de intervenção, através do reforço de competências dos/as diferentes agentes de intervenção e da melhoria das práticas organizacionais.</a:t>
            </a:r>
          </a:p>
          <a:p>
            <a:endParaRPr lang="pt-PT" dirty="0"/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14" y="5902268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146" y="6136472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9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81" y="5805264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77351" y="404664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500" dirty="0" smtClean="0">
                <a:solidFill>
                  <a:srgbClr val="92D050"/>
                </a:solidFill>
              </a:rPr>
              <a:t>Para uma boa e eficaz intervenção</a:t>
            </a:r>
            <a:endParaRPr lang="pt-PT" sz="4500" dirty="0">
              <a:solidFill>
                <a:srgbClr val="92D050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2987824" y="2060848"/>
            <a:ext cx="3096344" cy="9660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Vítimas</a:t>
            </a:r>
            <a:endParaRPr lang="pt-PT" sz="2500" b="1" dirty="0"/>
          </a:p>
        </p:txBody>
      </p:sp>
      <p:sp>
        <p:nvSpPr>
          <p:cNvPr id="5" name="Oval 4"/>
          <p:cNvSpPr/>
          <p:nvPr/>
        </p:nvSpPr>
        <p:spPr>
          <a:xfrm>
            <a:off x="1043608" y="3284984"/>
            <a:ext cx="22322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smtClean="0"/>
              <a:t>CAP</a:t>
            </a:r>
            <a:endParaRPr lang="pt-PT" sz="2500" b="1" dirty="0"/>
          </a:p>
        </p:txBody>
      </p:sp>
      <p:sp>
        <p:nvSpPr>
          <p:cNvPr id="6" name="Oval 5"/>
          <p:cNvSpPr/>
          <p:nvPr/>
        </p:nvSpPr>
        <p:spPr>
          <a:xfrm>
            <a:off x="5729622" y="3356992"/>
            <a:ext cx="216024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500" b="1" dirty="0" err="1" smtClean="0"/>
              <a:t>OCP’s</a:t>
            </a:r>
            <a:endParaRPr lang="pt-PT" sz="2500" b="1" dirty="0"/>
          </a:p>
        </p:txBody>
      </p:sp>
      <p:cxnSp>
        <p:nvCxnSpPr>
          <p:cNvPr id="19" name="Conexão recta unidireccional 18"/>
          <p:cNvCxnSpPr/>
          <p:nvPr/>
        </p:nvCxnSpPr>
        <p:spPr>
          <a:xfrm flipV="1">
            <a:off x="3163453" y="3127066"/>
            <a:ext cx="656853" cy="517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>
            <a:off x="5148064" y="3127066"/>
            <a:ext cx="581558" cy="6919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/>
          <p:nvPr/>
        </p:nvCxnSpPr>
        <p:spPr>
          <a:xfrm>
            <a:off x="3491880" y="4185084"/>
            <a:ext cx="19442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059833" y="4509120"/>
            <a:ext cx="2808312" cy="194421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9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Importância da participação da população em geral</a:t>
            </a:r>
            <a:endParaRPr lang="pt-PT" sz="1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60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71637" y="458112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400" dirty="0">
                <a:solidFill>
                  <a:srgbClr val="92D050"/>
                </a:solidFill>
              </a:rPr>
              <a:t>Para uma boa e eficaz intervenção</a:t>
            </a:r>
            <a:endParaRPr lang="pt-PT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pt-PT" dirty="0" smtClean="0"/>
          </a:p>
          <a:p>
            <a:pPr marL="109728" indent="0" algn="ctr">
              <a:buNone/>
            </a:pPr>
            <a:r>
              <a:rPr lang="pt-PT" dirty="0" smtClean="0"/>
              <a:t>É por isso necessário, sensibilizar e informar a população em geral para também possa intervir adequadamente nesta problemática</a:t>
            </a:r>
          </a:p>
          <a:p>
            <a:pPr marL="109728" indent="0" algn="ctr">
              <a:buNone/>
            </a:pPr>
            <a:endParaRPr lang="pt-PT" dirty="0"/>
          </a:p>
          <a:p>
            <a:pPr marL="109728" indent="0" algn="ctr">
              <a:buNone/>
            </a:pPr>
            <a:endParaRPr lang="pt-PT" dirty="0" smtClean="0"/>
          </a:p>
          <a:p>
            <a:pPr marL="109728" indent="0" algn="ctr">
              <a:buNone/>
            </a:pPr>
            <a:r>
              <a:rPr lang="pt-PT" dirty="0" smtClean="0"/>
              <a:t>Trabalho constante e local promovido pelas instâncias governamentais e não governamentais em articulação</a:t>
            </a:r>
          </a:p>
          <a:p>
            <a:endParaRPr lang="pt-PT" dirty="0"/>
          </a:p>
          <a:p>
            <a:pPr marL="109728" indent="0">
              <a:buNone/>
            </a:pPr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4211960" y="393305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482" name="Imagem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5949280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91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2" y="122232"/>
            <a:ext cx="6129868" cy="1143000"/>
          </a:xfrm>
        </p:spPr>
        <p:txBody>
          <a:bodyPr>
            <a:normAutofit/>
          </a:bodyPr>
          <a:lstStyle/>
          <a:p>
            <a:pPr algn="r"/>
            <a:r>
              <a:rPr lang="pt-BR" sz="1600" dirty="0" smtClean="0"/>
              <a:t>Campanhas nacionais</a:t>
            </a:r>
            <a:endParaRPr lang="pt-B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166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endParaRPr lang="pt-BR" sz="1730" dirty="0" smtClean="0">
              <a:latin typeface="Arial"/>
              <a:cs typeface="Arial"/>
            </a:endParaRPr>
          </a:p>
          <a:p>
            <a:pPr algn="just">
              <a:buNone/>
            </a:pPr>
            <a:endParaRPr lang="pt-BR" sz="1730" dirty="0">
              <a:latin typeface="Arial"/>
              <a:cs typeface="Arial"/>
            </a:endParaRPr>
          </a:p>
          <a:p>
            <a:pPr algn="just">
              <a:buNone/>
            </a:pPr>
            <a:r>
              <a:rPr lang="pt-BR" sz="1730" dirty="0" smtClean="0">
                <a:latin typeface="Arial"/>
                <a:cs typeface="Arial"/>
              </a:rPr>
              <a:t>	C</a:t>
            </a:r>
            <a:r>
              <a:rPr lang="pt-PT" sz="1600" dirty="0" err="1" smtClean="0"/>
              <a:t>ampanha</a:t>
            </a:r>
            <a:r>
              <a:rPr lang="pt-PT" sz="1600" dirty="0" smtClean="0"/>
              <a:t> “Coração Azul” contra o Tráfico de Seres Humanos.</a:t>
            </a:r>
          </a:p>
          <a:p>
            <a:pPr algn="just">
              <a:buNone/>
            </a:pPr>
            <a:endParaRPr lang="pt-PT" sz="1600" dirty="0" smtClean="0"/>
          </a:p>
          <a:p>
            <a:pPr algn="just">
              <a:buNone/>
            </a:pPr>
            <a:r>
              <a:rPr lang="pt-PT" sz="1600" dirty="0" smtClean="0"/>
              <a:t>	Trata-se de uma iniciativa que tem como objectivo alertar e combater um flagelo que atinge anualmente mais de 2.45 milhões (segundo a OIT) de pessoas em todo o mundo.</a:t>
            </a:r>
            <a:endParaRPr lang="pt-PT" sz="1600" dirty="0">
              <a:latin typeface="Arial"/>
              <a:cs typeface="Arial"/>
            </a:endParaRPr>
          </a:p>
        </p:txBody>
      </p:sp>
      <p:pic>
        <p:nvPicPr>
          <p:cNvPr id="4" name="Content Placeholder 3" descr="BH NEGATIVO BAIXO.png"/>
          <p:cNvPicPr>
            <a:picLocks noChangeAspect="1"/>
          </p:cNvPicPr>
          <p:nvPr/>
        </p:nvPicPr>
        <p:blipFill>
          <a:blip r:embed="rId2" cstate="print"/>
          <a:srcRect t="-433" b="-433"/>
          <a:stretch>
            <a:fillRect/>
          </a:stretch>
        </p:blipFill>
        <p:spPr>
          <a:xfrm>
            <a:off x="7061200" y="5679154"/>
            <a:ext cx="1625600" cy="894017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34667" y="931326"/>
            <a:ext cx="2252132" cy="0"/>
          </a:xfrm>
          <a:prstGeom prst="line">
            <a:avLst/>
          </a:prstGeom>
          <a:noFill/>
          <a:ln w="28575">
            <a:solidFill>
              <a:srgbClr val="6292D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9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2" y="122232"/>
            <a:ext cx="6129868" cy="1143000"/>
          </a:xfrm>
        </p:spPr>
        <p:txBody>
          <a:bodyPr>
            <a:normAutofit/>
          </a:bodyPr>
          <a:lstStyle/>
          <a:p>
            <a:pPr algn="r"/>
            <a:r>
              <a:rPr lang="pt-BR" sz="1600" dirty="0" smtClean="0"/>
              <a:t>Outdoor </a:t>
            </a:r>
            <a:r>
              <a:rPr lang="pt-BR" sz="1600" dirty="0" err="1" smtClean="0"/>
              <a:t>Mupi</a:t>
            </a:r>
            <a:endParaRPr lang="pt-BR" sz="1600" dirty="0"/>
          </a:p>
        </p:txBody>
      </p:sp>
      <p:pic>
        <p:nvPicPr>
          <p:cNvPr id="4" name="Content Placeholder 3" descr="BH NEGATIVO BAIXO.png"/>
          <p:cNvPicPr>
            <a:picLocks noChangeAspect="1"/>
          </p:cNvPicPr>
          <p:nvPr/>
        </p:nvPicPr>
        <p:blipFill>
          <a:blip r:embed="rId2" cstate="print"/>
          <a:srcRect t="-433" b="-433"/>
          <a:stretch>
            <a:fillRect/>
          </a:stretch>
        </p:blipFill>
        <p:spPr>
          <a:xfrm>
            <a:off x="7061200" y="5679154"/>
            <a:ext cx="1625600" cy="894017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298267" y="931326"/>
            <a:ext cx="1388532" cy="0"/>
          </a:xfrm>
          <a:prstGeom prst="line">
            <a:avLst/>
          </a:prstGeom>
          <a:noFill/>
          <a:ln w="28575">
            <a:solidFill>
              <a:srgbClr val="6292D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Mupi:CartazA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61799" y="231638"/>
            <a:ext cx="4487034" cy="63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7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2" y="122232"/>
            <a:ext cx="6129868" cy="1143000"/>
          </a:xfrm>
        </p:spPr>
        <p:txBody>
          <a:bodyPr>
            <a:normAutofit/>
          </a:bodyPr>
          <a:lstStyle/>
          <a:p>
            <a:pPr algn="r"/>
            <a:r>
              <a:rPr lang="pt-BR" sz="1600" dirty="0" smtClean="0"/>
              <a:t>Folheto</a:t>
            </a:r>
            <a:endParaRPr lang="pt-BR" sz="1600" dirty="0"/>
          </a:p>
        </p:txBody>
      </p:sp>
      <p:pic>
        <p:nvPicPr>
          <p:cNvPr id="4" name="Content Placeholder 3" descr="BH NEGATIVO BAIXO.png"/>
          <p:cNvPicPr>
            <a:picLocks noChangeAspect="1"/>
          </p:cNvPicPr>
          <p:nvPr/>
        </p:nvPicPr>
        <p:blipFill>
          <a:blip r:embed="rId2" cstate="print"/>
          <a:srcRect t="-433" b="-433"/>
          <a:stretch>
            <a:fillRect/>
          </a:stretch>
        </p:blipFill>
        <p:spPr>
          <a:xfrm>
            <a:off x="7061200" y="5679154"/>
            <a:ext cx="1625600" cy="894017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899399" y="931326"/>
            <a:ext cx="787399" cy="0"/>
          </a:xfrm>
          <a:prstGeom prst="line">
            <a:avLst/>
          </a:prstGeom>
          <a:noFill/>
          <a:ln w="28575">
            <a:solidFill>
              <a:srgbClr val="6292D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olhetoss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8" y="644777"/>
            <a:ext cx="6333065" cy="569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3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2" y="122232"/>
            <a:ext cx="6129868" cy="1143000"/>
          </a:xfrm>
        </p:spPr>
        <p:txBody>
          <a:bodyPr>
            <a:normAutofit/>
          </a:bodyPr>
          <a:lstStyle/>
          <a:p>
            <a:pPr algn="r"/>
            <a:r>
              <a:rPr lang="pt-BR" sz="1600" dirty="0" smtClean="0"/>
              <a:t>Televisão</a:t>
            </a:r>
            <a:endParaRPr lang="pt-BR" sz="1600" dirty="0"/>
          </a:p>
        </p:txBody>
      </p:sp>
      <p:pic>
        <p:nvPicPr>
          <p:cNvPr id="4" name="Content Placeholder 3" descr="BH NEGATIVO BAIXO.png"/>
          <p:cNvPicPr>
            <a:picLocks noChangeAspect="1"/>
          </p:cNvPicPr>
          <p:nvPr/>
        </p:nvPicPr>
        <p:blipFill>
          <a:blip r:embed="rId3" cstate="print"/>
          <a:srcRect t="-433" b="-433"/>
          <a:stretch>
            <a:fillRect/>
          </a:stretch>
        </p:blipFill>
        <p:spPr>
          <a:xfrm>
            <a:off x="7061200" y="5679154"/>
            <a:ext cx="1625600" cy="894017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789333" y="931326"/>
            <a:ext cx="897465" cy="0"/>
          </a:xfrm>
          <a:prstGeom prst="line">
            <a:avLst/>
          </a:prstGeom>
          <a:noFill/>
          <a:ln w="28575">
            <a:solidFill>
              <a:srgbClr val="6292D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Filme TV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5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2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5289768"/>
          </a:xfrm>
        </p:spPr>
        <p:txBody>
          <a:bodyPr>
            <a:normAutofit/>
          </a:bodyPr>
          <a:lstStyle/>
          <a:p>
            <a:pPr algn="ctr"/>
            <a:r>
              <a:rPr lang="pt-PT" sz="3600" dirty="0" smtClean="0"/>
              <a:t>MANUEL ALBANO</a:t>
            </a:r>
          </a:p>
          <a:p>
            <a:pPr marL="45720" indent="0">
              <a:buNone/>
            </a:pPr>
            <a:endParaRPr lang="pt-PT" sz="2800" dirty="0" smtClean="0"/>
          </a:p>
          <a:p>
            <a:pPr marL="45720" indent="0">
              <a:buNone/>
            </a:pPr>
            <a:r>
              <a:rPr lang="pt-PT" sz="2800" dirty="0" smtClean="0"/>
              <a:t>RELATOR NACIONAL PARA O TRÁFICO DE SERES HUMANOS</a:t>
            </a:r>
          </a:p>
          <a:p>
            <a:pPr marL="45720" indent="0">
              <a:buNone/>
            </a:pPr>
            <a:r>
              <a:rPr lang="pt-PT" sz="2800" dirty="0" smtClean="0"/>
              <a:t>Comissão para a Cidadania e a Igualdade de Género</a:t>
            </a:r>
          </a:p>
          <a:p>
            <a:pPr marL="45720" indent="0">
              <a:buNone/>
            </a:pPr>
            <a:r>
              <a:rPr lang="pt-PT" sz="2800" dirty="0" smtClean="0"/>
              <a:t>Rua Ferreira Borges, 69, 2.º C</a:t>
            </a:r>
          </a:p>
          <a:p>
            <a:pPr marL="45720" indent="0">
              <a:buNone/>
            </a:pPr>
            <a:r>
              <a:rPr lang="pt-PT" sz="2800" dirty="0" smtClean="0"/>
              <a:t>4050-253 Porto – Portugal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5576" y="530120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Email: mjalbano@cig.gov.pt </a:t>
            </a:r>
            <a:endParaRPr lang="pt-PT" dirty="0"/>
          </a:p>
        </p:txBody>
      </p:sp>
      <p:pic>
        <p:nvPicPr>
          <p:cNvPr id="4" name="Picture 6" descr="logo_campa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518" y="4941168"/>
            <a:ext cx="3695539" cy="16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078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92150"/>
            <a:ext cx="9144000" cy="616585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pt-PT" smtClean="0">
              <a:latin typeface="Berylium" pitchFamily="2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PT" smtClean="0">
                <a:latin typeface="Berylium" pitchFamily="2" charset="0"/>
              </a:rPr>
              <a:t>1 — </a:t>
            </a:r>
            <a:r>
              <a:rPr lang="pt-PT" sz="2800" smtClean="0">
                <a:latin typeface="Berylium" pitchFamily="2" charset="0"/>
              </a:rPr>
              <a:t>Quem oferecer, entregar, aliciar, aceitar, transportar, alojar ou acolher pessoa para fins de exploração sexual, exploração do trabalho ou extração de órgãos:</a:t>
            </a:r>
            <a:endParaRPr lang="pt-PT" sz="2800" i="1" smtClean="0">
              <a:latin typeface="Berylium" pitchFamily="2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PT" sz="2800" i="1" smtClean="0">
                <a:latin typeface="Berylium" pitchFamily="2" charset="0"/>
              </a:rPr>
              <a:t>a</a:t>
            </a:r>
            <a:r>
              <a:rPr lang="pt-PT" sz="2800" smtClean="0">
                <a:latin typeface="Berylium" pitchFamily="2" charset="0"/>
              </a:rPr>
              <a:t>) Por meio de violência, rapto ou ameaça grave;</a:t>
            </a:r>
            <a:endParaRPr lang="pt-PT" sz="2800" i="1" smtClean="0">
              <a:latin typeface="Berylium" pitchFamily="2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PT" sz="2800" i="1" smtClean="0">
                <a:latin typeface="Berylium" pitchFamily="2" charset="0"/>
              </a:rPr>
              <a:t>b</a:t>
            </a:r>
            <a:r>
              <a:rPr lang="pt-PT" sz="2800" smtClean="0">
                <a:latin typeface="Berylium" pitchFamily="2" charset="0"/>
              </a:rPr>
              <a:t>) Através de ardil ou manobra fraudulenta;</a:t>
            </a:r>
            <a:endParaRPr lang="pt-PT" sz="2800" i="1" smtClean="0">
              <a:latin typeface="Berylium" pitchFamily="2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PT" sz="2800" i="1" smtClean="0">
                <a:latin typeface="Berylium" pitchFamily="2" charset="0"/>
              </a:rPr>
              <a:t>c</a:t>
            </a:r>
            <a:r>
              <a:rPr lang="pt-PT" sz="2800" smtClean="0">
                <a:latin typeface="Berylium" pitchFamily="2" charset="0"/>
              </a:rPr>
              <a:t>) Com abuso de autoridade resultante de uma relação de dependência hierárquica, económica, de trabalho ou familiar;</a:t>
            </a:r>
            <a:endParaRPr lang="pt-PT" sz="2800" i="1" smtClean="0">
              <a:latin typeface="Berylium" pitchFamily="2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PT" sz="2800" i="1" smtClean="0">
                <a:latin typeface="Berylium" pitchFamily="2" charset="0"/>
              </a:rPr>
              <a:t>d</a:t>
            </a:r>
            <a:r>
              <a:rPr lang="pt-PT" sz="2800" smtClean="0">
                <a:latin typeface="Berylium" pitchFamily="2" charset="0"/>
              </a:rPr>
              <a:t>) Aproveitando -se de incapacidade psíquica ou de situação de especial vulnerabilidade da vítima; ou</a:t>
            </a:r>
            <a:endParaRPr lang="pt-PT" sz="2800" i="1" smtClean="0">
              <a:latin typeface="Berylium" pitchFamily="2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PT" sz="2800" i="1" smtClean="0">
                <a:latin typeface="Berylium" pitchFamily="2" charset="0"/>
              </a:rPr>
              <a:t>e</a:t>
            </a:r>
            <a:r>
              <a:rPr lang="pt-PT" sz="2800" smtClean="0">
                <a:latin typeface="Berylium" pitchFamily="2" charset="0"/>
              </a:rPr>
              <a:t>) Mediante a obtenção do consentimento da pessoa que tem o controlo sobre a vítima;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PT" sz="2800" smtClean="0">
                <a:latin typeface="Berylium" pitchFamily="2" charset="0"/>
              </a:rPr>
              <a:t>é punido com pena de prisão de três a dez anos.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smtClean="0"/>
              <a:t>Artigo 160.º</a:t>
            </a:r>
            <a:r>
              <a:rPr lang="pt-PT" sz="2800" b="1" smtClean="0"/>
              <a:t/>
            </a:r>
            <a:br>
              <a:rPr lang="pt-PT" sz="2800" b="1" smtClean="0"/>
            </a:br>
            <a:r>
              <a:rPr lang="pt-PT" sz="2800" b="1" smtClean="0"/>
              <a:t>Tráfico de pessoas</a:t>
            </a:r>
          </a:p>
        </p:txBody>
      </p:sp>
    </p:spTree>
    <p:extLst>
      <p:ext uri="{BB962C8B-B14F-4D97-AF65-F5344CB8AC3E}">
        <p14:creationId xmlns:p14="http://schemas.microsoft.com/office/powerpoint/2010/main" xmlns="" val="26255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81075"/>
            <a:ext cx="9144000" cy="5156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PT" sz="2400" smtClean="0">
              <a:latin typeface="Berylium" pitchFamily="2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PT" sz="2400" smtClean="0">
              <a:latin typeface="Berylium" pitchFamily="2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400" smtClean="0">
                <a:latin typeface="Berylium" pitchFamily="2" charset="0"/>
              </a:rPr>
              <a:t>2 — </a:t>
            </a:r>
            <a:r>
              <a:rPr lang="pt-PT" sz="2800" smtClean="0">
                <a:latin typeface="Berylium" pitchFamily="2" charset="0"/>
              </a:rPr>
              <a:t>A mesma pena é aplicada a quem, por qualquer meio, aliciar, transportar, proceder ao alojamento ou acolhimento de menor, ou o entregar, oferecer ou aceitar, para fins de exploração sexual, exploração do trabalho ou extração de órgãos.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latin typeface="Berylium" pitchFamily="2" charset="0"/>
              </a:rPr>
              <a:t>3 — No caso previsto no número anterior, se o agente utilizar qualquer dos meios previstos nas alíneas do n.º 1 ou atuar profissionalmente ou com intenção lucrativa, é punido com pena de prisão de três a doze anos.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latin typeface="Berylium" pitchFamily="2" charset="0"/>
              </a:rPr>
              <a:t>4 — Quem, mediante pagamento ou outra contrapartida, oferecer, entregar, solicitar ou aceitar menor, ou obtiver ou prestar consentimento na sua adoção, é punido com pena de prisão de um a cinco anos.</a:t>
            </a:r>
          </a:p>
          <a:p>
            <a:pPr eaLnBrk="1" hangingPunct="1">
              <a:lnSpc>
                <a:spcPct val="80000"/>
              </a:lnSpc>
            </a:pPr>
            <a:endParaRPr lang="pt-PT" sz="2800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843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smtClean="0"/>
              <a:t>Artigo 160.º</a:t>
            </a:r>
            <a:r>
              <a:rPr lang="pt-PT" sz="2800" b="1" smtClean="0"/>
              <a:t/>
            </a:r>
            <a:br>
              <a:rPr lang="pt-PT" sz="2800" b="1" smtClean="0"/>
            </a:br>
            <a:r>
              <a:rPr lang="pt-PT" sz="2800" b="1" smtClean="0"/>
              <a:t>Tráfico de pessoas</a:t>
            </a: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96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Marcador de Posição de Conteúdo 1"/>
          <p:cNvSpPr>
            <a:spLocks noGrp="1"/>
          </p:cNvSpPr>
          <p:nvPr>
            <p:ph idx="4294967295"/>
          </p:nvPr>
        </p:nvSpPr>
        <p:spPr>
          <a:xfrm>
            <a:off x="0" y="1524000"/>
            <a:ext cx="8686800" cy="45720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PT" sz="2800" smtClean="0">
              <a:latin typeface="Berylium" pitchFamily="2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latin typeface="Berylium" pitchFamily="2" charset="0"/>
                <a:cs typeface="Arial" pitchFamily="34" charset="0"/>
              </a:rPr>
              <a:t>5 — Quem, tendo conhecimento da prática de crime previsto nos nº 1 e 2, utilizar os serviços ou órgãos da vítima é punido com pena de prisão de um a cinco anos, se pena mais grave lhe não couber por força de outra disposição legal.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latin typeface="Berylium" pitchFamily="2" charset="0"/>
                <a:cs typeface="Arial" pitchFamily="34" charset="0"/>
              </a:rPr>
              <a:t>6 — Quem retiver, ocultar, danificar ou destruir documentos de identificação ou de viagem de pessoa vítima de crime previsto nos nº1 e 2 é punido com pena de prisão até três anos, se pena mais grave lhe não couber por força de outra disposição legal.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-8247"/>
            <a:ext cx="8229600" cy="1116360"/>
          </a:xfrm>
        </p:spPr>
        <p:txBody>
          <a:bodyPr/>
          <a:lstStyle/>
          <a:p>
            <a:pPr algn="ctr">
              <a:defRPr/>
            </a:pPr>
            <a:r>
              <a:rPr lang="pt-PT" sz="2800" smtClean="0"/>
              <a:t>Artigo 160.º</a:t>
            </a:r>
            <a:r>
              <a:rPr lang="pt-PT" sz="2800" b="1" smtClean="0"/>
              <a:t/>
            </a:r>
            <a:br>
              <a:rPr lang="pt-PT" sz="2800" b="1" smtClean="0"/>
            </a:br>
            <a:r>
              <a:rPr lang="pt-PT" sz="2800" b="1" smtClean="0"/>
              <a:t>Tráfico de pessoas</a:t>
            </a:r>
            <a:endParaRPr lang="pt-PT" sz="2800"/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29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773238"/>
            <a:ext cx="8229600" cy="35999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Prazo de reflexão – duração mínima de 30 dias e máxima de 60 dias</a:t>
            </a:r>
          </a:p>
          <a:p>
            <a:pPr marL="100584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Em que seja solicitada a colaboração</a:t>
            </a:r>
          </a:p>
          <a:p>
            <a:pPr marL="100584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Em que a pessoa manifesta vontade em colaborar</a:t>
            </a:r>
          </a:p>
          <a:p>
            <a:pPr marL="100584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No momento em que é sinalizada como vítima de tráfico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Direitos: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Assegurada a sua subsistência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Acesso a tratamento médico urgente e adequado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Assistência psicológica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Segurança e protecção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Assistência de tradução e interpretação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Assistência jurídica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Tx/>
              <a:buNone/>
              <a:defRPr/>
            </a:pPr>
            <a:endParaRPr lang="pt-PT" sz="2600" dirty="0" smtClean="0">
              <a:latin typeface="Berylium" pitchFamily="2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74846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 nº 23/2007, de 4 de Julho</a:t>
            </a:r>
            <a:b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Regime jurídico de entrada, permanência, saída e afastamento de estrangeiros do território nacional</a:t>
            </a: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95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90675"/>
            <a:ext cx="9144000" cy="5257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Autorização de residência com a duração de um ano e renovável por iguais períodos</a:t>
            </a:r>
          </a:p>
          <a:p>
            <a:pPr eaLnBrk="1" hangingPunct="1">
              <a:lnSpc>
                <a:spcPct val="9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Requisitos: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- a sua importância para a investigação e procedimentos judiciais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- vontade clara em colaborar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- romper as relações com os presumíveis autores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Exceção – circunstâncias pessoais da vítima o justifiquem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56984" cy="13260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 nº 23/2007, de 4 de Julho</a:t>
            </a:r>
            <a:b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Regime jurídico de entrada, permanência, saída e afastamento de estrangeiros do território nacional</a:t>
            </a: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8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Marcador de Posição de Conteúdo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Direitos:</a:t>
            </a:r>
          </a:p>
          <a:p>
            <a:pPr eaLnBrk="1" hangingPunct="1">
              <a:lnSpc>
                <a:spcPct val="90000"/>
              </a:lnSpc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Assegurada a sua subsistência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Acesso a tratamento médico urgente e adequado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Assistência psicológica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Segurança e proteção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Assistência de tradução e interpretação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Assistência jurídica</a:t>
            </a:r>
          </a:p>
          <a:p>
            <a:pPr lvl="1" eaLnBrk="1" hangingPunct="1">
              <a:lnSpc>
                <a:spcPct val="90000"/>
              </a:lnSpc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Acesso a programas oficiais existentes, incluindo cursos  destinados a melhorar as suas aptidões profissionais ou a preparar o seu regresso</a:t>
            </a:r>
          </a:p>
          <a:p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 nº 23/2007, de 4 de Julho</a:t>
            </a:r>
            <a:b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Regime jurídico de entrada, permanência, saída e afastamento de estrangeiros do território nacional</a:t>
            </a:r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03738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06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8686800" cy="51450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Cancelamento da autorização de residência</a:t>
            </a:r>
          </a:p>
          <a:p>
            <a:pPr algn="ctr" eaLnBrk="1" hangingPunct="1">
              <a:buFont typeface="Wingdings" pitchFamily="2" charset="2"/>
              <a:buNone/>
            </a:pPr>
            <a:endParaRPr lang="pt-PT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tiver reatado ativa e voluntariamente, por sua própria iniciativa, contactos com os presumíveis autores de tráfico de pessoas ou de auxílio à imigração ilegal; ou</a:t>
            </a:r>
          </a:p>
          <a:p>
            <a:pPr eaLnBrk="1" hangingPunct="1">
              <a:buFont typeface="Wingdings" pitchFamily="2" charset="2"/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A autoridade responsável considerar que a cooperação é fraudulenta ou que a queixa da vítima é infundada ou fraudulenta; ou</a:t>
            </a:r>
          </a:p>
          <a:p>
            <a:pPr eaLnBrk="1" hangingPunct="1">
              <a:buFont typeface="Wingdings" pitchFamily="2" charset="2"/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A vítima deixar de cooperar.</a:t>
            </a:r>
          </a:p>
          <a:p>
            <a:pPr marL="45720" indent="0" eaLnBrk="1" hangingPunct="1">
              <a:buNone/>
            </a:pPr>
            <a:endParaRPr lang="pt-PT" dirty="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 nº 23/2007, de 4 de Julho</a:t>
            </a:r>
            <a:b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Regime jurídico de entrada, permanência, saída e afastamento de estrangeiros do território nacional</a:t>
            </a:r>
          </a:p>
        </p:txBody>
      </p:sp>
      <p:pic>
        <p:nvPicPr>
          <p:cNvPr id="4" name="Imagem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3372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80589"/>
            <a:ext cx="966003" cy="67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23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ilhão">
  <a:themeElements>
    <a:clrScheme name="Turbilh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</TotalTime>
  <Words>1466</Words>
  <Application>Microsoft Office PowerPoint</Application>
  <PresentationFormat>On-screen Show (4:3)</PresentationFormat>
  <Paragraphs>234</Paragraphs>
  <Slides>29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Turbilhão</vt:lpstr>
      <vt:lpstr>Slide 1</vt:lpstr>
      <vt:lpstr>Tráfico de Pessoas</vt:lpstr>
      <vt:lpstr>Artigo 160.º Tráfico de pessoas</vt:lpstr>
      <vt:lpstr>Artigo 160.º Tráfico de pessoas</vt:lpstr>
      <vt:lpstr>Artigo 160.º Tráfico de pessoas</vt:lpstr>
      <vt:lpstr>Lei nº 23/2007, de 4 de Julho Regime jurídico de entrada, permanência, saída e afastamento de estrangeiros do território nacional</vt:lpstr>
      <vt:lpstr>Lei nº 23/2007, de 4 de Julho Regime jurídico de entrada, permanência, saída e afastamento de estrangeiros do território nacional</vt:lpstr>
      <vt:lpstr>Lei nº 23/2007, de 4 de Julho Regime jurídico de entrada, permanência, saída e afastamento de estrangeiros do território nacional</vt:lpstr>
      <vt:lpstr>Lei nº 23/2007, de 4 de Julho Regime jurídico de entrada, permanência, saída e afastamento de estrangeiros do território nacional</vt:lpstr>
      <vt:lpstr> Decreto-Lei n.º 368/2007 de 5 de Novembro</vt:lpstr>
      <vt:lpstr>Decreto-Lei n.º 368/2007 de 5 de Novembro</vt:lpstr>
      <vt:lpstr>II Plano Nacional Contra o Tráfico de Seres Humanos</vt:lpstr>
      <vt:lpstr>PORTUGAL E O TSH</vt:lpstr>
      <vt:lpstr>Comissão para a Cidadania e Igualdade de Género - CIG</vt:lpstr>
      <vt:lpstr>Comissão Técnica de Apoio à Entidade Coordenadora (CIG)</vt:lpstr>
      <vt:lpstr>Slide 16</vt:lpstr>
      <vt:lpstr>Slide 17</vt:lpstr>
      <vt:lpstr>Slide 18</vt:lpstr>
      <vt:lpstr>Slide 19</vt:lpstr>
      <vt:lpstr>Slide 20</vt:lpstr>
      <vt:lpstr>Slide 21</vt:lpstr>
      <vt:lpstr>Um exemplo de intervenção: A RAPVT – Rede de Apoio e Proteção a Vítimas de Tráfico de Seres Humanos</vt:lpstr>
      <vt:lpstr>Para uma boa e eficaz intervenção</vt:lpstr>
      <vt:lpstr>Para uma boa e eficaz intervenção</vt:lpstr>
      <vt:lpstr>Campanhas nacionais</vt:lpstr>
      <vt:lpstr>Outdoor Mupi</vt:lpstr>
      <vt:lpstr>Folheto</vt:lpstr>
      <vt:lpstr>Televisão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Manuel Albano</dc:creator>
  <cp:lastModifiedBy>Emma</cp:lastModifiedBy>
  <cp:revision>18</cp:revision>
  <dcterms:created xsi:type="dcterms:W3CDTF">2012-06-15T10:48:17Z</dcterms:created>
  <dcterms:modified xsi:type="dcterms:W3CDTF">2012-09-19T08:51:27Z</dcterms:modified>
</cp:coreProperties>
</file>