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50" r:id="rId1"/>
  </p:sldMasterIdLst>
  <p:notesMasterIdLst>
    <p:notesMasterId r:id="rId13"/>
  </p:notesMasterIdLst>
  <p:handoutMasterIdLst>
    <p:handoutMasterId r:id="rId14"/>
  </p:handoutMasterIdLst>
  <p:sldIdLst>
    <p:sldId id="256" r:id="rId2"/>
    <p:sldId id="291" r:id="rId3"/>
    <p:sldId id="300" r:id="rId4"/>
    <p:sldId id="301" r:id="rId5"/>
    <p:sldId id="320" r:id="rId6"/>
    <p:sldId id="321" r:id="rId7"/>
    <p:sldId id="322" r:id="rId8"/>
    <p:sldId id="323" r:id="rId9"/>
    <p:sldId id="324" r:id="rId10"/>
    <p:sldId id="314" r:id="rId11"/>
    <p:sldId id="289" r:id="rId12"/>
  </p:sldIdLst>
  <p:sldSz cx="9144000" cy="6858000" type="screen4x3"/>
  <p:notesSz cx="6797675" cy="9926638"/>
  <p:defaultTextStyle>
    <a:defPPr>
      <a:defRPr lang="en-US"/>
    </a:defPPr>
    <a:lvl1pPr algn="l" rtl="0" eaLnBrk="0" fontAlgn="base" hangingPunct="0">
      <a:spcBef>
        <a:spcPct val="0"/>
      </a:spcBef>
      <a:spcAft>
        <a:spcPct val="0"/>
      </a:spcAft>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0"/>
      </a:spcBef>
      <a:spcAft>
        <a:spcPct val="0"/>
      </a:spcAft>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FAFAFA"/>
    <a:srgbClr val="F8F8F8"/>
    <a:srgbClr val="FD6B29"/>
    <a:srgbClr val="FF4B27"/>
    <a:srgbClr val="FF2727"/>
    <a:srgbClr val="FF5050"/>
    <a:srgbClr val="FF3300"/>
    <a:srgbClr val="77777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934" autoAdjust="0"/>
    <p:restoredTop sz="93460" autoAdjust="0"/>
  </p:normalViewPr>
  <p:slideViewPr>
    <p:cSldViewPr>
      <p:cViewPr>
        <p:scale>
          <a:sx n="55" d="100"/>
          <a:sy n="55" d="100"/>
        </p:scale>
        <p:origin x="-1572" y="-111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0" d="100"/>
        <a:sy n="70" d="100"/>
      </p:scale>
      <p:origin x="0" y="0"/>
    </p:cViewPr>
  </p:sorterViewPr>
  <p:notesViewPr>
    <p:cSldViewPr>
      <p:cViewPr>
        <p:scale>
          <a:sx n="90" d="100"/>
          <a:sy n="90" d="100"/>
        </p:scale>
        <p:origin x="-432" y="504"/>
      </p:cViewPr>
      <p:guideLst>
        <p:guide orient="horz" pos="3127"/>
        <p:guide pos="2142"/>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43225" cy="496888"/>
          </a:xfrm>
          <a:prstGeom prst="rect">
            <a:avLst/>
          </a:prstGeom>
          <a:noFill/>
          <a:ln w="12700" cap="sq">
            <a:noFill/>
            <a:miter lim="800000"/>
            <a:headEnd type="none" w="sm" len="sm"/>
            <a:tailEnd type="none" w="sm" len="sm"/>
          </a:ln>
          <a:effectLst/>
        </p:spPr>
        <p:txBody>
          <a:bodyPr vert="horz" wrap="square" lIns="92324" tIns="46162" rIns="92324" bIns="46162" numCol="1" anchor="t" anchorCtr="0" compatLnSpc="1">
            <a:prstTxWarp prst="textNoShape">
              <a:avLst/>
            </a:prstTxWarp>
          </a:bodyPr>
          <a:lstStyle>
            <a:lvl1pPr defTabSz="923925">
              <a:defRPr kumimoji="0" sz="1200">
                <a:effectLst/>
              </a:defRPr>
            </a:lvl1pPr>
          </a:lstStyle>
          <a:p>
            <a:pPr>
              <a:defRPr/>
            </a:pPr>
            <a:r>
              <a:rPr lang="en-GB"/>
              <a:t>Gary Shearin and Jonathan Blagbourgh</a:t>
            </a:r>
          </a:p>
        </p:txBody>
      </p:sp>
      <p:sp>
        <p:nvSpPr>
          <p:cNvPr id="15363" name="Rectangle 3"/>
          <p:cNvSpPr>
            <a:spLocks noGrp="1" noChangeArrowheads="1"/>
          </p:cNvSpPr>
          <p:nvPr>
            <p:ph type="dt" sz="quarter" idx="1"/>
          </p:nvPr>
        </p:nvSpPr>
        <p:spPr bwMode="auto">
          <a:xfrm>
            <a:off x="3854450" y="0"/>
            <a:ext cx="2943225" cy="496888"/>
          </a:xfrm>
          <a:prstGeom prst="rect">
            <a:avLst/>
          </a:prstGeom>
          <a:noFill/>
          <a:ln w="12700" cap="sq">
            <a:noFill/>
            <a:miter lim="800000"/>
            <a:headEnd type="none" w="sm" len="sm"/>
            <a:tailEnd type="none" w="sm" len="sm"/>
          </a:ln>
          <a:effectLst/>
        </p:spPr>
        <p:txBody>
          <a:bodyPr vert="horz" wrap="square" lIns="92324" tIns="46162" rIns="92324" bIns="46162" numCol="1" anchor="t" anchorCtr="0" compatLnSpc="1">
            <a:prstTxWarp prst="textNoShape">
              <a:avLst/>
            </a:prstTxWarp>
          </a:bodyPr>
          <a:lstStyle>
            <a:lvl1pPr algn="r" defTabSz="923925">
              <a:defRPr kumimoji="0" sz="1200">
                <a:effectLst/>
              </a:defRPr>
            </a:lvl1pPr>
          </a:lstStyle>
          <a:p>
            <a:pPr>
              <a:defRPr/>
            </a:pPr>
            <a:endParaRPr lang="en-GB"/>
          </a:p>
        </p:txBody>
      </p:sp>
      <p:sp>
        <p:nvSpPr>
          <p:cNvPr id="15364" name="Rectangle 4"/>
          <p:cNvSpPr>
            <a:spLocks noGrp="1" noChangeArrowheads="1"/>
          </p:cNvSpPr>
          <p:nvPr>
            <p:ph type="ftr" sz="quarter" idx="2"/>
          </p:nvPr>
        </p:nvSpPr>
        <p:spPr bwMode="auto">
          <a:xfrm>
            <a:off x="0" y="9429750"/>
            <a:ext cx="2943225" cy="496888"/>
          </a:xfrm>
          <a:prstGeom prst="rect">
            <a:avLst/>
          </a:prstGeom>
          <a:noFill/>
          <a:ln w="12700" cap="sq">
            <a:noFill/>
            <a:miter lim="800000"/>
            <a:headEnd type="none" w="sm" len="sm"/>
            <a:tailEnd type="none" w="sm" len="sm"/>
          </a:ln>
          <a:effectLst/>
        </p:spPr>
        <p:txBody>
          <a:bodyPr vert="horz" wrap="square" lIns="92324" tIns="46162" rIns="92324" bIns="46162" numCol="1" anchor="b" anchorCtr="0" compatLnSpc="1">
            <a:prstTxWarp prst="textNoShape">
              <a:avLst/>
            </a:prstTxWarp>
          </a:bodyPr>
          <a:lstStyle>
            <a:lvl1pPr defTabSz="923925">
              <a:defRPr kumimoji="0" sz="1200">
                <a:effectLst/>
              </a:defRPr>
            </a:lvl1pPr>
          </a:lstStyle>
          <a:p>
            <a:pPr>
              <a:defRPr/>
            </a:pPr>
            <a:r>
              <a:rPr lang="en-GB"/>
              <a:t>Child Domestic Labour - Promoting Good Practice in Interventions</a:t>
            </a:r>
          </a:p>
        </p:txBody>
      </p:sp>
      <p:sp>
        <p:nvSpPr>
          <p:cNvPr id="15365" name="Rectangle 5"/>
          <p:cNvSpPr>
            <a:spLocks noGrp="1" noChangeArrowheads="1"/>
          </p:cNvSpPr>
          <p:nvPr>
            <p:ph type="sldNum" sz="quarter" idx="3"/>
          </p:nvPr>
        </p:nvSpPr>
        <p:spPr bwMode="auto">
          <a:xfrm>
            <a:off x="3854450" y="9429750"/>
            <a:ext cx="2943225" cy="496888"/>
          </a:xfrm>
          <a:prstGeom prst="rect">
            <a:avLst/>
          </a:prstGeom>
          <a:noFill/>
          <a:ln w="12700" cap="sq">
            <a:noFill/>
            <a:miter lim="800000"/>
            <a:headEnd type="none" w="sm" len="sm"/>
            <a:tailEnd type="none" w="sm" len="sm"/>
          </a:ln>
          <a:effectLst/>
        </p:spPr>
        <p:txBody>
          <a:bodyPr vert="horz" wrap="square" lIns="92324" tIns="46162" rIns="92324" bIns="46162" numCol="1" anchor="b" anchorCtr="0" compatLnSpc="1">
            <a:prstTxWarp prst="textNoShape">
              <a:avLst/>
            </a:prstTxWarp>
          </a:bodyPr>
          <a:lstStyle>
            <a:lvl1pPr algn="r" defTabSz="923925">
              <a:defRPr kumimoji="0" sz="1200">
                <a:effectLst/>
              </a:defRPr>
            </a:lvl1pPr>
          </a:lstStyle>
          <a:p>
            <a:pPr>
              <a:defRPr/>
            </a:pPr>
            <a:fld id="{7F84BD9D-FC60-4292-95B9-28948A1006D5}"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43225" cy="496888"/>
          </a:xfrm>
          <a:prstGeom prst="rect">
            <a:avLst/>
          </a:prstGeom>
          <a:noFill/>
          <a:ln w="12700" cap="sq">
            <a:noFill/>
            <a:miter lim="800000"/>
            <a:headEnd type="none" w="sm" len="sm"/>
            <a:tailEnd type="none" w="sm" len="sm"/>
          </a:ln>
          <a:effectLst/>
        </p:spPr>
        <p:txBody>
          <a:bodyPr vert="horz" wrap="square" lIns="92324" tIns="46162" rIns="92324" bIns="46162" numCol="1" anchor="t" anchorCtr="0" compatLnSpc="1">
            <a:prstTxWarp prst="textNoShape">
              <a:avLst/>
            </a:prstTxWarp>
          </a:bodyPr>
          <a:lstStyle>
            <a:lvl1pPr defTabSz="923925">
              <a:defRPr kumimoji="0" sz="1200">
                <a:effectLst/>
              </a:defRPr>
            </a:lvl1pPr>
          </a:lstStyle>
          <a:p>
            <a:pPr>
              <a:defRPr/>
            </a:pPr>
            <a:endParaRPr lang="en-GB"/>
          </a:p>
        </p:txBody>
      </p:sp>
      <p:sp>
        <p:nvSpPr>
          <p:cNvPr id="14339" name="Rectangle 3"/>
          <p:cNvSpPr>
            <a:spLocks noChangeArrowheads="1"/>
          </p:cNvSpPr>
          <p:nvPr>
            <p:ph type="sldImg" idx="2"/>
          </p:nvPr>
        </p:nvSpPr>
        <p:spPr bwMode="auto">
          <a:xfrm>
            <a:off x="915988" y="744538"/>
            <a:ext cx="4964112" cy="3722687"/>
          </a:xfrm>
          <a:prstGeom prst="rect">
            <a:avLst/>
          </a:prstGeom>
          <a:noFill/>
          <a:ln w="9525">
            <a:solidFill>
              <a:srgbClr val="000000"/>
            </a:solidFill>
            <a:miter lim="800000"/>
            <a:headEnd/>
            <a:tailEnd/>
          </a:ln>
        </p:spPr>
      </p:sp>
      <p:sp>
        <p:nvSpPr>
          <p:cNvPr id="2052" name="Rectangle 4"/>
          <p:cNvSpPr>
            <a:spLocks noGrp="1" noChangeArrowheads="1"/>
          </p:cNvSpPr>
          <p:nvPr>
            <p:ph type="body" sz="quarter" idx="3"/>
          </p:nvPr>
        </p:nvSpPr>
        <p:spPr bwMode="auto">
          <a:xfrm>
            <a:off x="906463" y="4714875"/>
            <a:ext cx="4984750" cy="4467225"/>
          </a:xfrm>
          <a:prstGeom prst="rect">
            <a:avLst/>
          </a:prstGeom>
          <a:noFill/>
          <a:ln w="12700" cap="sq">
            <a:noFill/>
            <a:miter lim="800000"/>
            <a:headEnd type="none" w="sm" len="sm"/>
            <a:tailEnd type="none" w="sm" len="sm"/>
          </a:ln>
          <a:effectLst/>
        </p:spPr>
        <p:txBody>
          <a:bodyPr vert="horz" wrap="square" lIns="92324" tIns="46162" rIns="92324" bIns="4616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3" name="Rectangle 5"/>
          <p:cNvSpPr>
            <a:spLocks noGrp="1" noChangeArrowheads="1"/>
          </p:cNvSpPr>
          <p:nvPr>
            <p:ph type="dt" idx="1"/>
          </p:nvPr>
        </p:nvSpPr>
        <p:spPr bwMode="auto">
          <a:xfrm>
            <a:off x="3854450" y="0"/>
            <a:ext cx="2943225" cy="496888"/>
          </a:xfrm>
          <a:prstGeom prst="rect">
            <a:avLst/>
          </a:prstGeom>
          <a:noFill/>
          <a:ln w="12700" cap="sq">
            <a:noFill/>
            <a:miter lim="800000"/>
            <a:headEnd type="none" w="sm" len="sm"/>
            <a:tailEnd type="none" w="sm" len="sm"/>
          </a:ln>
          <a:effectLst/>
        </p:spPr>
        <p:txBody>
          <a:bodyPr vert="horz" wrap="square" lIns="92324" tIns="46162" rIns="92324" bIns="46162" numCol="1" anchor="t" anchorCtr="0" compatLnSpc="1">
            <a:prstTxWarp prst="textNoShape">
              <a:avLst/>
            </a:prstTxWarp>
          </a:bodyPr>
          <a:lstStyle>
            <a:lvl1pPr algn="r" defTabSz="923925">
              <a:defRPr kumimoji="0" sz="1200">
                <a:effectLst/>
              </a:defRPr>
            </a:lvl1pPr>
          </a:lstStyle>
          <a:p>
            <a:pPr>
              <a:defRPr/>
            </a:pPr>
            <a:endParaRPr lang="en-GB"/>
          </a:p>
        </p:txBody>
      </p:sp>
      <p:sp>
        <p:nvSpPr>
          <p:cNvPr id="2054" name="Rectangle 6"/>
          <p:cNvSpPr>
            <a:spLocks noGrp="1" noChangeArrowheads="1"/>
          </p:cNvSpPr>
          <p:nvPr>
            <p:ph type="ftr" sz="quarter" idx="4"/>
          </p:nvPr>
        </p:nvSpPr>
        <p:spPr bwMode="auto">
          <a:xfrm>
            <a:off x="0" y="9429750"/>
            <a:ext cx="2943225" cy="496888"/>
          </a:xfrm>
          <a:prstGeom prst="rect">
            <a:avLst/>
          </a:prstGeom>
          <a:noFill/>
          <a:ln w="12700" cap="sq">
            <a:noFill/>
            <a:miter lim="800000"/>
            <a:headEnd type="none" w="sm" len="sm"/>
            <a:tailEnd type="none" w="sm" len="sm"/>
          </a:ln>
          <a:effectLst/>
        </p:spPr>
        <p:txBody>
          <a:bodyPr vert="horz" wrap="square" lIns="92324" tIns="46162" rIns="92324" bIns="46162" numCol="1" anchor="b" anchorCtr="0" compatLnSpc="1">
            <a:prstTxWarp prst="textNoShape">
              <a:avLst/>
            </a:prstTxWarp>
          </a:bodyPr>
          <a:lstStyle>
            <a:lvl1pPr defTabSz="923925">
              <a:defRPr kumimoji="0" sz="1200">
                <a:effectLst/>
              </a:defRPr>
            </a:lvl1pPr>
          </a:lstStyle>
          <a:p>
            <a:pPr>
              <a:defRPr/>
            </a:pPr>
            <a:endParaRPr lang="en-GB"/>
          </a:p>
        </p:txBody>
      </p:sp>
      <p:sp>
        <p:nvSpPr>
          <p:cNvPr id="2055" name="Rectangle 7"/>
          <p:cNvSpPr>
            <a:spLocks noGrp="1" noChangeArrowheads="1"/>
          </p:cNvSpPr>
          <p:nvPr>
            <p:ph type="sldNum" sz="quarter" idx="5"/>
          </p:nvPr>
        </p:nvSpPr>
        <p:spPr bwMode="auto">
          <a:xfrm>
            <a:off x="3854450" y="9429750"/>
            <a:ext cx="2943225" cy="496888"/>
          </a:xfrm>
          <a:prstGeom prst="rect">
            <a:avLst/>
          </a:prstGeom>
          <a:noFill/>
          <a:ln w="12700" cap="sq">
            <a:noFill/>
            <a:miter lim="800000"/>
            <a:headEnd type="none" w="sm" len="sm"/>
            <a:tailEnd type="none" w="sm" len="sm"/>
          </a:ln>
          <a:effectLst/>
        </p:spPr>
        <p:txBody>
          <a:bodyPr vert="horz" wrap="square" lIns="92324" tIns="46162" rIns="92324" bIns="46162" numCol="1" anchor="b" anchorCtr="0" compatLnSpc="1">
            <a:prstTxWarp prst="textNoShape">
              <a:avLst/>
            </a:prstTxWarp>
          </a:bodyPr>
          <a:lstStyle>
            <a:lvl1pPr algn="r" defTabSz="923925">
              <a:defRPr kumimoji="0" sz="1200">
                <a:effectLst/>
              </a:defRPr>
            </a:lvl1pPr>
          </a:lstStyle>
          <a:p>
            <a:pPr>
              <a:defRPr/>
            </a:pPr>
            <a:fld id="{A602E620-4CD0-4C0D-A50A-8D9079069C3D}"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466B6290-9042-4D89-BB77-107E285AEB39}" type="slidenum">
              <a:rPr lang="en-GB" smtClean="0"/>
              <a:pPr/>
              <a:t>1</a:t>
            </a:fld>
            <a:endParaRPr lang="en-GB" smtClean="0"/>
          </a:p>
        </p:txBody>
      </p:sp>
      <p:sp>
        <p:nvSpPr>
          <p:cNvPr id="15363" name="Rectangle 2"/>
          <p:cNvSpPr>
            <a:spLocks noChangeArrowheads="1" noTextEdit="1"/>
          </p:cNvSpPr>
          <p:nvPr>
            <p:ph type="sldImg"/>
          </p:nvPr>
        </p:nvSpPr>
        <p:spPr>
          <a:ln/>
        </p:spPr>
      </p:sp>
      <p:sp>
        <p:nvSpPr>
          <p:cNvPr id="15364" name="Rectangle 3"/>
          <p:cNvSpPr>
            <a:spLocks noGrp="1" noChangeArrowheads="1"/>
          </p:cNvSpPr>
          <p:nvPr>
            <p:ph type="body" idx="1"/>
          </p:nvPr>
        </p:nvSpPr>
        <p:spPr>
          <a:noFill/>
          <a:ln w="9525"/>
        </p:spPr>
        <p:txBody>
          <a:bodyPr/>
          <a:lstStyle/>
          <a:p>
            <a:pPr marL="228600" indent="-228600"/>
            <a:r>
              <a:rPr lang="en-GB" smtClean="0"/>
              <a:t>Introduction,</a:t>
            </a:r>
          </a:p>
          <a:p>
            <a:pPr marL="228600" indent="-228600"/>
            <a:endParaRPr lang="en-GB" smtClean="0"/>
          </a:p>
          <a:p>
            <a:pPr marL="228600" indent="-228600"/>
            <a:r>
              <a:rPr lang="en-GB" smtClean="0"/>
              <a:t>Ladies and gentlemen, I wish you a good morning and a successful day ( in Russian).</a:t>
            </a:r>
          </a:p>
          <a:p>
            <a:pPr marL="228600" indent="-228600"/>
            <a:r>
              <a:rPr lang="en-GB" smtClean="0"/>
              <a:t>I will have to continue in English, since I had only had 1 year of Russian at school in my home country in the Czech Republic and have unfortunately very fragmented memories of it.</a:t>
            </a:r>
          </a:p>
          <a:p>
            <a:pPr marL="228600" indent="-228600"/>
            <a:endParaRPr lang="en-GB" smtClean="0"/>
          </a:p>
          <a:p>
            <a:pPr marL="228600" indent="-228600"/>
            <a:r>
              <a:rPr lang="en-GB" smtClean="0"/>
              <a:t>I would like to start of by thanking to the CoE for giving me the opportunity to speak with you today about the issue of prevention of trafficking. I am very pleased to speak at this forum, since in a small focused group of experts it is possible to translate the commitments and conclusions we make from words into actions.In my experience on the issue of trafficking in persons over several years, I have been present at many international conferences, where there were very ambitious recommendations made and targets set, which were repeated at many other occasions, but which have left little impact in practice and failed to significantly improve the situation of trafficked persons. I am convinced that we will be able to move beyond that at this seminar today and tomorrow and will leave with concrete practical steps applicable in the region and immediately implementable. </a:t>
            </a:r>
          </a:p>
          <a:p>
            <a:pPr marL="228600" indent="-228600"/>
            <a:r>
              <a:rPr lang="en-GB" smtClean="0"/>
              <a:t>Today, I would like to share and offer you my experience on prevention of trafficking, working as the TPO with </a:t>
            </a:r>
          </a:p>
          <a:p>
            <a:pPr marL="228600" indent="-228600"/>
            <a:r>
              <a:rPr lang="en-GB" smtClean="0"/>
              <a:t>Anti-Slavery International in London, UK.</a:t>
            </a:r>
          </a:p>
          <a:p>
            <a:pPr marL="228600" indent="-228600"/>
            <a:r>
              <a:rPr lang="en-GB" smtClean="0"/>
              <a:t>I will focus on 4 main areas in my presentation:</a:t>
            </a:r>
          </a:p>
          <a:p>
            <a:pPr marL="228600" indent="-228600">
              <a:buFontTx/>
              <a:buAutoNum type="arabicPeriod"/>
            </a:pPr>
            <a:r>
              <a:rPr lang="en-GB" smtClean="0"/>
              <a:t>What are the aims and contents of prevention.</a:t>
            </a:r>
          </a:p>
          <a:p>
            <a:pPr marL="228600" indent="-228600">
              <a:buFontTx/>
              <a:buAutoNum type="arabicPeriod"/>
            </a:pPr>
            <a:r>
              <a:rPr lang="en-GB" smtClean="0"/>
              <a:t>How to build a comprehensive prevention strategy</a:t>
            </a:r>
          </a:p>
          <a:p>
            <a:pPr marL="228600" indent="-228600">
              <a:buFontTx/>
              <a:buAutoNum type="arabicPeriod"/>
            </a:pPr>
            <a:r>
              <a:rPr lang="en-GB" smtClean="0"/>
              <a:t>What are the lessons learned.</a:t>
            </a:r>
          </a:p>
          <a:p>
            <a:pPr marL="228600" indent="-228600">
              <a:buFontTx/>
              <a:buAutoNum type="arabicPeriod"/>
            </a:pPr>
            <a:r>
              <a:rPr lang="en-GB" smtClean="0"/>
              <a:t>The new CoE convention and prevention.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455C464E-C0A4-4697-81CB-A87CE1BB3647}" type="slidenum">
              <a:rPr lang="en-GB" smtClean="0"/>
              <a:pPr/>
              <a:t>2</a:t>
            </a:fld>
            <a:endParaRPr lang="en-GB" smtClean="0"/>
          </a:p>
        </p:txBody>
      </p:sp>
      <p:sp>
        <p:nvSpPr>
          <p:cNvPr id="16387" name="Rectangle 2"/>
          <p:cNvSpPr>
            <a:spLocks noChangeArrowheads="1" noTextEdit="1"/>
          </p:cNvSpPr>
          <p:nvPr>
            <p:ph type="sldImg"/>
          </p:nvPr>
        </p:nvSpPr>
        <p:spPr>
          <a:ln/>
        </p:spPr>
      </p:sp>
      <p:sp>
        <p:nvSpPr>
          <p:cNvPr id="16388" name="Rectangle 3"/>
          <p:cNvSpPr>
            <a:spLocks noGrp="1" noChangeArrowheads="1"/>
          </p:cNvSpPr>
          <p:nvPr>
            <p:ph type="body" idx="1"/>
          </p:nvPr>
        </p:nvSpPr>
        <p:spPr>
          <a:xfrm>
            <a:off x="227013" y="4632325"/>
            <a:ext cx="6269037" cy="4714875"/>
          </a:xfrm>
          <a:noFill/>
          <a:ln w="9525"/>
        </p:spPr>
        <p:txBody>
          <a:bodyPr/>
          <a:lstStyle/>
          <a:p>
            <a:pPr>
              <a:lnSpc>
                <a:spcPct val="90000"/>
              </a:lnSpc>
            </a:pPr>
            <a:r>
              <a:rPr lang="en-GB" smtClean="0"/>
              <a:t>Before the concrete prevention activities are started, we need to identify and define the problem as clearly as possible. Frequently, we see rather vague references to awareness-raising  and training programmes. But are we clear in what is it that we want to prevent?</a:t>
            </a:r>
          </a:p>
          <a:p>
            <a:pPr>
              <a:lnSpc>
                <a:spcPct val="90000"/>
              </a:lnSpc>
            </a:pPr>
            <a:r>
              <a:rPr lang="en-GB" smtClean="0"/>
              <a:t>We want to prevent trafficking, which means looking at the whole process, taking into account all its elements – recruitment, transportation, means, purposes etc.</a:t>
            </a:r>
          </a:p>
          <a:p>
            <a:pPr>
              <a:lnSpc>
                <a:spcPct val="90000"/>
              </a:lnSpc>
            </a:pPr>
            <a:r>
              <a:rPr lang="en-GB" smtClean="0"/>
              <a:t>We also want to prevent the exploitation outcome of trafficking, the situation of slavery when people are forced to do work they have nit agreed to or in conditions they did not agree to. In order to achieve our prevention goal, the root causes of trafficking need to be addressed, with the aim to achieve far-reaching impacts in the long-term.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A75D8413-A707-4566-8D7F-F3462CEB3B93}" type="slidenum">
              <a:rPr lang="en-GB" smtClean="0"/>
              <a:pPr/>
              <a:t>3</a:t>
            </a:fld>
            <a:endParaRPr lang="en-GB" smtClean="0"/>
          </a:p>
        </p:txBody>
      </p:sp>
      <p:sp>
        <p:nvSpPr>
          <p:cNvPr id="17411" name="Rectangle 2"/>
          <p:cNvSpPr>
            <a:spLocks noChangeArrowheads="1" noTextEdit="1"/>
          </p:cNvSpPr>
          <p:nvPr>
            <p:ph type="sldImg"/>
          </p:nvPr>
        </p:nvSpPr>
        <p:spPr>
          <a:ln/>
        </p:spPr>
      </p:sp>
      <p:sp>
        <p:nvSpPr>
          <p:cNvPr id="17412" name="Rectangle 3"/>
          <p:cNvSpPr>
            <a:spLocks noGrp="1" noChangeArrowheads="1"/>
          </p:cNvSpPr>
          <p:nvPr>
            <p:ph type="body" idx="1"/>
          </p:nvPr>
        </p:nvSpPr>
        <p:spPr>
          <a:noFill/>
          <a:ln w="9525"/>
        </p:spPr>
        <p:txBody>
          <a:bodyPr/>
          <a:lstStyle/>
          <a:p>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B88D535B-7B80-4831-8D8D-56BB21344ACD}" type="slidenum">
              <a:rPr lang="en-GB" smtClean="0"/>
              <a:pPr/>
              <a:t>4</a:t>
            </a:fld>
            <a:endParaRPr lang="en-GB" smtClean="0"/>
          </a:p>
        </p:txBody>
      </p:sp>
      <p:sp>
        <p:nvSpPr>
          <p:cNvPr id="18435" name="Rectangle 2"/>
          <p:cNvSpPr>
            <a:spLocks noChangeArrowheads="1" noTextEdit="1"/>
          </p:cNvSpPr>
          <p:nvPr>
            <p:ph type="sldImg"/>
          </p:nvPr>
        </p:nvSpPr>
        <p:spPr>
          <a:ln/>
        </p:spPr>
      </p:sp>
      <p:sp>
        <p:nvSpPr>
          <p:cNvPr id="18436" name="Rectangle 3"/>
          <p:cNvSpPr>
            <a:spLocks noGrp="1" noChangeArrowheads="1"/>
          </p:cNvSpPr>
          <p:nvPr>
            <p:ph type="body" idx="1"/>
          </p:nvPr>
        </p:nvSpPr>
        <p:spPr>
          <a:noFill/>
          <a:ln w="9525"/>
        </p:spPr>
        <p:txBody>
          <a:bodyPr/>
          <a:lstStyle/>
          <a:p>
            <a:r>
              <a:rPr lang="en-GB" smtClean="0"/>
              <a:t>Let’ s move now onto looking into different stages of prevention. It is crucial to carry out prevention consequently at all 3 stages. 1.prevention is in theory described as preventing a problem from happening, With regards to prevention of trafficking this means to inform the target groups what trafficking is, how to recognise it and what its consequences are. </a:t>
            </a:r>
          </a:p>
          <a:p>
            <a:r>
              <a:rPr lang="en-GB" smtClean="0"/>
              <a:t>1.Prevention is in general targeted at:</a:t>
            </a:r>
          </a:p>
          <a:p>
            <a:r>
              <a:rPr lang="en-GB" smtClean="0"/>
              <a:t>Since the audience of primary prevention is rather broad, the most suitable tools to reach them are: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02FC032A-9E2D-4601-B0F0-8F13D2DBC59F}" type="slidenum">
              <a:rPr lang="en-GB" smtClean="0"/>
              <a:pPr/>
              <a:t>5</a:t>
            </a:fld>
            <a:endParaRPr lang="en-GB" smtClean="0"/>
          </a:p>
        </p:txBody>
      </p:sp>
      <p:sp>
        <p:nvSpPr>
          <p:cNvPr id="19459" name="Rectangle 2"/>
          <p:cNvSpPr>
            <a:spLocks noChangeArrowheads="1" noTextEdit="1"/>
          </p:cNvSpPr>
          <p:nvPr>
            <p:ph type="sldImg"/>
          </p:nvPr>
        </p:nvSpPr>
        <p:spPr>
          <a:ln/>
        </p:spPr>
      </p:sp>
      <p:sp>
        <p:nvSpPr>
          <p:cNvPr id="19460" name="Rectangle 3"/>
          <p:cNvSpPr>
            <a:spLocks noGrp="1" noChangeArrowheads="1"/>
          </p:cNvSpPr>
          <p:nvPr>
            <p:ph type="body" idx="1"/>
          </p:nvPr>
        </p:nvSpPr>
        <p:spPr>
          <a:noFill/>
          <a:ln w="9525"/>
        </p:spPr>
        <p:txBody>
          <a:bodyPr/>
          <a:lstStyle/>
          <a:p>
            <a:r>
              <a:rPr lang="en-GB" smtClean="0"/>
              <a:t>To sum up and effective prevention strategy is:</a:t>
            </a:r>
          </a:p>
          <a:p>
            <a:r>
              <a:rPr lang="en-GB" smtClean="0"/>
              <a:t>Local expertise…..</a:t>
            </a:r>
          </a:p>
          <a:p>
            <a:r>
              <a:rPr lang="en-GB" smtClean="0"/>
              <a:t>Bring the information there, where there is lack of access to information</a:t>
            </a:r>
          </a:p>
          <a:p>
            <a:r>
              <a:rPr lang="en-GB" smtClean="0"/>
              <a:t>It is anchor</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8E177258-A88D-4E77-B8EB-A1B706A01BA9}" type="slidenum">
              <a:rPr lang="en-GB" smtClean="0"/>
              <a:pPr/>
              <a:t>10</a:t>
            </a:fld>
            <a:endParaRPr lang="en-GB" smtClean="0"/>
          </a:p>
        </p:txBody>
      </p:sp>
      <p:sp>
        <p:nvSpPr>
          <p:cNvPr id="20483" name="Rectangle 2"/>
          <p:cNvSpPr>
            <a:spLocks noChangeArrowheads="1" noTextEdit="1"/>
          </p:cNvSpPr>
          <p:nvPr>
            <p:ph type="sldImg"/>
          </p:nvPr>
        </p:nvSpPr>
        <p:spPr>
          <a:ln/>
        </p:spPr>
      </p:sp>
      <p:sp>
        <p:nvSpPr>
          <p:cNvPr id="20484" name="Rectangle 3"/>
          <p:cNvSpPr>
            <a:spLocks noGrp="1" noChangeArrowheads="1"/>
          </p:cNvSpPr>
          <p:nvPr>
            <p:ph type="body" idx="1"/>
          </p:nvPr>
        </p:nvSpPr>
        <p:spPr>
          <a:noFill/>
          <a:ln w="9525"/>
        </p:spPr>
        <p:txBody>
          <a:bodyPr/>
          <a:lstStyle/>
          <a:p>
            <a:r>
              <a:rPr lang="en-GB" smtClean="0"/>
              <a:t>Ladies and gentlemen, thank you for you attention. I will be happy to take your questions now.</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ECF89EE9-F160-4D5E-9DF3-34F3E0802062}" type="slidenum">
              <a:rPr lang="en-GB" smtClean="0"/>
              <a:pPr/>
              <a:t>11</a:t>
            </a:fld>
            <a:endParaRPr lang="en-GB" smtClean="0"/>
          </a:p>
        </p:txBody>
      </p:sp>
      <p:sp>
        <p:nvSpPr>
          <p:cNvPr id="21507" name="Rectangle 2"/>
          <p:cNvSpPr>
            <a:spLocks noChangeArrowheads="1" noTextEdit="1"/>
          </p:cNvSpPr>
          <p:nvPr>
            <p:ph type="sldImg"/>
          </p:nvPr>
        </p:nvSpPr>
        <p:spPr>
          <a:ln/>
        </p:spPr>
      </p:sp>
      <p:sp>
        <p:nvSpPr>
          <p:cNvPr id="21508" name="Rectangle 3"/>
          <p:cNvSpPr>
            <a:spLocks noGrp="1" noChangeArrowheads="1"/>
          </p:cNvSpPr>
          <p:nvPr>
            <p:ph type="body" idx="1"/>
          </p:nvPr>
        </p:nvSpPr>
        <p:spPr>
          <a:noFill/>
          <a:ln w="9525"/>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8610" name="Rectangle 2"/>
          <p:cNvSpPr>
            <a:spLocks noGrp="1" noChangeArrowheads="1"/>
          </p:cNvSpPr>
          <p:nvPr>
            <p:ph type="ctrTitle"/>
          </p:nvPr>
        </p:nvSpPr>
        <p:spPr>
          <a:xfrm>
            <a:off x="914400" y="685800"/>
            <a:ext cx="7721600" cy="1143000"/>
          </a:xfrm>
        </p:spPr>
        <p:txBody>
          <a:bodyPr/>
          <a:lstStyle>
            <a:lvl1pPr>
              <a:defRPr/>
            </a:lvl1pPr>
          </a:lstStyle>
          <a:p>
            <a:r>
              <a:rPr lang="en-US"/>
              <a:t>Click to edit Master title style</a:t>
            </a:r>
          </a:p>
        </p:txBody>
      </p:sp>
      <p:sp>
        <p:nvSpPr>
          <p:cNvPr id="68611" name="Rectangle 3"/>
          <p:cNvSpPr>
            <a:spLocks noGrp="1" noChangeArrowheads="1"/>
          </p:cNvSpPr>
          <p:nvPr>
            <p:ph type="subTitle" idx="1"/>
          </p:nvPr>
        </p:nvSpPr>
        <p:spPr>
          <a:xfrm>
            <a:off x="2133600" y="3886200"/>
            <a:ext cx="6400800" cy="1771650"/>
          </a:xfrm>
        </p:spPr>
        <p:txBody>
          <a:bodyPr/>
          <a:lstStyle>
            <a:lvl1pPr marL="0" indent="0">
              <a:buFont typeface="Monotype Sorts" pitchFamily="2" charset="2"/>
              <a:buNone/>
              <a:defRPr>
                <a:latin typeface="MetaNormalLF-Roman" pitchFamily="34" charset="0"/>
              </a:defRPr>
            </a:lvl1pPr>
          </a:lstStyle>
          <a:p>
            <a:r>
              <a:rPr lang="en-US"/>
              <a:t>Click to edit Master subtitle style</a:t>
            </a:r>
          </a:p>
        </p:txBody>
      </p:sp>
      <p:sp>
        <p:nvSpPr>
          <p:cNvPr id="4" name="Rectangle 6"/>
          <p:cNvSpPr>
            <a:spLocks noGrp="1" noChangeArrowheads="1"/>
          </p:cNvSpPr>
          <p:nvPr>
            <p:ph type="sldNum" sz="quarter" idx="10"/>
          </p:nvPr>
        </p:nvSpPr>
        <p:spPr bwMode="auto">
          <a:xfrm>
            <a:off x="6604000" y="6229350"/>
            <a:ext cx="1828800" cy="5143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r">
              <a:spcBef>
                <a:spcPct val="50000"/>
              </a:spcBef>
              <a:defRPr sz="1400">
                <a:solidFill>
                  <a:srgbClr val="5E574E"/>
                </a:solidFill>
                <a:effectLst/>
                <a:latin typeface="Arial" charset="0"/>
              </a:defRPr>
            </a:lvl1pPr>
          </a:lstStyle>
          <a:p>
            <a:pPr>
              <a:defRPr/>
            </a:pPr>
            <a:fld id="{7445DB1F-33C1-40B4-88A7-14248DC91E9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228600"/>
            <a:ext cx="2057400" cy="59436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06400" y="228600"/>
            <a:ext cx="6019800" cy="5943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885950"/>
            <a:ext cx="4013200" cy="4286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22800" y="1885950"/>
            <a:ext cx="4013200" cy="4286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06400" y="228600"/>
            <a:ext cx="77724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stylec</a:t>
            </a:r>
          </a:p>
        </p:txBody>
      </p:sp>
      <p:sp>
        <p:nvSpPr>
          <p:cNvPr id="3075" name="Rectangle 3"/>
          <p:cNvSpPr>
            <a:spLocks noGrp="1" noChangeArrowheads="1"/>
          </p:cNvSpPr>
          <p:nvPr>
            <p:ph type="body" idx="1"/>
          </p:nvPr>
        </p:nvSpPr>
        <p:spPr bwMode="auto">
          <a:xfrm>
            <a:off x="457200" y="1885950"/>
            <a:ext cx="8178800" cy="42862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3076" name="Picture 8" descr="red fist"/>
          <p:cNvPicPr>
            <a:picLocks noChangeAspect="1" noChangeArrowheads="1"/>
          </p:cNvPicPr>
          <p:nvPr/>
        </p:nvPicPr>
        <p:blipFill>
          <a:blip r:embed="rId13"/>
          <a:srcRect/>
          <a:stretch>
            <a:fillRect/>
          </a:stretch>
        </p:blipFill>
        <p:spPr bwMode="auto">
          <a:xfrm>
            <a:off x="7772400" y="5791200"/>
            <a:ext cx="1119188" cy="81756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21"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MetaBold-Roman" pitchFamily="34" charset="0"/>
        </a:defRPr>
      </a:lvl2pPr>
      <a:lvl3pPr algn="l" rtl="0" eaLnBrk="0" fontAlgn="base" hangingPunct="0">
        <a:spcBef>
          <a:spcPct val="0"/>
        </a:spcBef>
        <a:spcAft>
          <a:spcPct val="0"/>
        </a:spcAft>
        <a:defRPr kumimoji="1" sz="4400">
          <a:solidFill>
            <a:schemeClr val="tx2"/>
          </a:solidFill>
          <a:latin typeface="MetaBold-Roman" pitchFamily="34" charset="0"/>
        </a:defRPr>
      </a:lvl3pPr>
      <a:lvl4pPr algn="l" rtl="0" eaLnBrk="0" fontAlgn="base" hangingPunct="0">
        <a:spcBef>
          <a:spcPct val="0"/>
        </a:spcBef>
        <a:spcAft>
          <a:spcPct val="0"/>
        </a:spcAft>
        <a:defRPr kumimoji="1" sz="4400">
          <a:solidFill>
            <a:schemeClr val="tx2"/>
          </a:solidFill>
          <a:latin typeface="MetaBold-Roman" pitchFamily="34" charset="0"/>
        </a:defRPr>
      </a:lvl4pPr>
      <a:lvl5pPr algn="l" rtl="0" eaLnBrk="0" fontAlgn="base" hangingPunct="0">
        <a:spcBef>
          <a:spcPct val="0"/>
        </a:spcBef>
        <a:spcAft>
          <a:spcPct val="0"/>
        </a:spcAft>
        <a:defRPr kumimoji="1" sz="4400">
          <a:solidFill>
            <a:schemeClr val="tx2"/>
          </a:solidFill>
          <a:latin typeface="MetaBold-Roman" pitchFamily="34" charset="0"/>
        </a:defRPr>
      </a:lvl5pPr>
      <a:lvl6pPr marL="457200" algn="l" rtl="0" eaLnBrk="0" fontAlgn="base" hangingPunct="0">
        <a:spcBef>
          <a:spcPct val="0"/>
        </a:spcBef>
        <a:spcAft>
          <a:spcPct val="0"/>
        </a:spcAft>
        <a:defRPr kumimoji="1" sz="4400">
          <a:solidFill>
            <a:schemeClr val="tx2"/>
          </a:solidFill>
          <a:latin typeface="MetaBold-Roman" pitchFamily="34" charset="0"/>
        </a:defRPr>
      </a:lvl6pPr>
      <a:lvl7pPr marL="914400" algn="l" rtl="0" eaLnBrk="0" fontAlgn="base" hangingPunct="0">
        <a:spcBef>
          <a:spcPct val="0"/>
        </a:spcBef>
        <a:spcAft>
          <a:spcPct val="0"/>
        </a:spcAft>
        <a:defRPr kumimoji="1" sz="4400">
          <a:solidFill>
            <a:schemeClr val="tx2"/>
          </a:solidFill>
          <a:latin typeface="MetaBold-Roman" pitchFamily="34" charset="0"/>
        </a:defRPr>
      </a:lvl7pPr>
      <a:lvl8pPr marL="1371600" algn="l" rtl="0" eaLnBrk="0" fontAlgn="base" hangingPunct="0">
        <a:spcBef>
          <a:spcPct val="0"/>
        </a:spcBef>
        <a:spcAft>
          <a:spcPct val="0"/>
        </a:spcAft>
        <a:defRPr kumimoji="1" sz="4400">
          <a:solidFill>
            <a:schemeClr val="tx2"/>
          </a:solidFill>
          <a:latin typeface="MetaBold-Roman" pitchFamily="34" charset="0"/>
        </a:defRPr>
      </a:lvl8pPr>
      <a:lvl9pPr marL="1828800" algn="l" rtl="0" eaLnBrk="0" fontAlgn="base" hangingPunct="0">
        <a:spcBef>
          <a:spcPct val="0"/>
        </a:spcBef>
        <a:spcAft>
          <a:spcPct val="0"/>
        </a:spcAft>
        <a:defRPr kumimoji="1" sz="4400">
          <a:solidFill>
            <a:schemeClr val="tx2"/>
          </a:solidFill>
          <a:latin typeface="MetaBold-Roman" pitchFamily="34" charset="0"/>
        </a:defRPr>
      </a:lvl9pPr>
    </p:titleStyle>
    <p:bodyStyle>
      <a:lvl1pPr marL="342900" indent="-342900" algn="l" rtl="0" eaLnBrk="0" fontAlgn="base" hangingPunct="0">
        <a:spcBef>
          <a:spcPct val="20000"/>
        </a:spcBef>
        <a:spcAft>
          <a:spcPct val="0"/>
        </a:spcAft>
        <a:buClr>
          <a:srgbClr val="FF3300"/>
        </a:buClr>
        <a:buFont typeface="Monotype Sorts" pitchFamily="2" charset="2"/>
        <a:buChar char="z"/>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FF3300"/>
        </a:buClr>
        <a:buFont typeface="Monotype Sorts" pitchFamily="2" charset="2"/>
        <a:buChar char="y"/>
        <a:defRPr kumimoji="1" sz="2800">
          <a:solidFill>
            <a:schemeClr val="tx1"/>
          </a:solidFill>
          <a:latin typeface="MetaNormalLF-Roman" pitchFamily="34" charset="0"/>
        </a:defRPr>
      </a:lvl2pPr>
      <a:lvl3pPr marL="1143000" indent="-228600" algn="l" rtl="0" eaLnBrk="0" fontAlgn="base" hangingPunct="0">
        <a:spcBef>
          <a:spcPct val="20000"/>
        </a:spcBef>
        <a:spcAft>
          <a:spcPct val="0"/>
        </a:spcAft>
        <a:buClr>
          <a:srgbClr val="FF3300"/>
        </a:buClr>
        <a:buFont typeface="Monotype Sorts" pitchFamily="2" charset="2"/>
        <a:buChar char="x"/>
        <a:defRPr kumimoji="1" sz="2400">
          <a:solidFill>
            <a:schemeClr val="tx1"/>
          </a:solidFill>
          <a:latin typeface="MetaNormalLF-Roman" pitchFamily="34" charset="0"/>
        </a:defRPr>
      </a:lvl3pPr>
      <a:lvl4pPr marL="1600200" indent="-228600" algn="l" rtl="0" eaLnBrk="0" fontAlgn="base" hangingPunct="0">
        <a:spcBef>
          <a:spcPct val="20000"/>
        </a:spcBef>
        <a:spcAft>
          <a:spcPct val="0"/>
        </a:spcAft>
        <a:buClr>
          <a:srgbClr val="FF3300"/>
        </a:buClr>
        <a:buChar char="•"/>
        <a:defRPr kumimoji="1" sz="2000">
          <a:solidFill>
            <a:schemeClr val="tx1"/>
          </a:solidFill>
          <a:latin typeface="MetaNormalLF-Roman" pitchFamily="34" charset="0"/>
        </a:defRPr>
      </a:lvl4pPr>
      <a:lvl5pPr marL="2057400" indent="-228600" algn="l" rtl="0" eaLnBrk="0" fontAlgn="base" hangingPunct="0">
        <a:spcBef>
          <a:spcPct val="20000"/>
        </a:spcBef>
        <a:spcAft>
          <a:spcPct val="0"/>
        </a:spcAft>
        <a:buClr>
          <a:srgbClr val="FF3300"/>
        </a:buClr>
        <a:buChar char="–"/>
        <a:defRPr kumimoji="1" sz="2000">
          <a:solidFill>
            <a:schemeClr val="tx1"/>
          </a:solidFill>
          <a:latin typeface="MetaNormalLF-Roman" pitchFamily="34" charset="0"/>
        </a:defRPr>
      </a:lvl5pPr>
      <a:lvl6pPr marL="2514600" indent="-228600" algn="l" rtl="0" eaLnBrk="0" fontAlgn="base" hangingPunct="0">
        <a:spcBef>
          <a:spcPct val="20000"/>
        </a:spcBef>
        <a:spcAft>
          <a:spcPct val="0"/>
        </a:spcAft>
        <a:buClr>
          <a:srgbClr val="FF3300"/>
        </a:buClr>
        <a:buChar char="–"/>
        <a:defRPr kumimoji="1" sz="2000">
          <a:solidFill>
            <a:schemeClr val="tx1"/>
          </a:solidFill>
          <a:latin typeface="MetaNormalLF-Roman" pitchFamily="34" charset="0"/>
        </a:defRPr>
      </a:lvl6pPr>
      <a:lvl7pPr marL="2971800" indent="-228600" algn="l" rtl="0" eaLnBrk="0" fontAlgn="base" hangingPunct="0">
        <a:spcBef>
          <a:spcPct val="20000"/>
        </a:spcBef>
        <a:spcAft>
          <a:spcPct val="0"/>
        </a:spcAft>
        <a:buClr>
          <a:srgbClr val="FF3300"/>
        </a:buClr>
        <a:buChar char="–"/>
        <a:defRPr kumimoji="1" sz="2000">
          <a:solidFill>
            <a:schemeClr val="tx1"/>
          </a:solidFill>
          <a:latin typeface="MetaNormalLF-Roman" pitchFamily="34" charset="0"/>
        </a:defRPr>
      </a:lvl7pPr>
      <a:lvl8pPr marL="3429000" indent="-228600" algn="l" rtl="0" eaLnBrk="0" fontAlgn="base" hangingPunct="0">
        <a:spcBef>
          <a:spcPct val="20000"/>
        </a:spcBef>
        <a:spcAft>
          <a:spcPct val="0"/>
        </a:spcAft>
        <a:buClr>
          <a:srgbClr val="FF3300"/>
        </a:buClr>
        <a:buChar char="–"/>
        <a:defRPr kumimoji="1" sz="2000">
          <a:solidFill>
            <a:schemeClr val="tx1"/>
          </a:solidFill>
          <a:latin typeface="MetaNormalLF-Roman" pitchFamily="34" charset="0"/>
        </a:defRPr>
      </a:lvl8pPr>
      <a:lvl9pPr marL="3886200" indent="-228600" algn="l" rtl="0" eaLnBrk="0" fontAlgn="base" hangingPunct="0">
        <a:spcBef>
          <a:spcPct val="20000"/>
        </a:spcBef>
        <a:spcAft>
          <a:spcPct val="0"/>
        </a:spcAft>
        <a:buClr>
          <a:srgbClr val="FF3300"/>
        </a:buClr>
        <a:buChar char="–"/>
        <a:defRPr kumimoji="1" sz="2000">
          <a:solidFill>
            <a:schemeClr val="tx1"/>
          </a:solidFill>
          <a:latin typeface="MetaNormalLF-Roman"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www.strada.cz/pages/popup.soslinka-tisk.php?kartlang=CZ&amp;lang=cz"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www.strada.cz/pages/popup.soslinka-tisk.php?kartlang=BG&amp;lang=cz" TargetMode="External"/><Relationship Id="rId5" Type="http://schemas.openxmlformats.org/officeDocument/2006/relationships/hyperlink" Target="http://www.strada.cz/pages/popup.soslinka-tisk.php?kartlang=UK&amp;lang=cz" TargetMode="External"/><Relationship Id="rId4" Type="http://schemas.openxmlformats.org/officeDocument/2006/relationships/hyperlink" Target="http://www.strada.cz/pages/popup.soslinka-tisk.php?kartlang=RU&amp;lang=cz" TargetMode="Externa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Microsoft_Office_Word_97_-_2003_Document2.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11"/>
          <p:cNvGraphicFramePr>
            <a:graphicFrameLocks noChangeAspect="1"/>
          </p:cNvGraphicFramePr>
          <p:nvPr/>
        </p:nvGraphicFramePr>
        <p:xfrm>
          <a:off x="3733800" y="323850"/>
          <a:ext cx="5410200" cy="2038350"/>
        </p:xfrm>
        <a:graphic>
          <a:graphicData uri="http://schemas.openxmlformats.org/presentationml/2006/ole">
            <p:oleObj spid="_x0000_s1026" name="Document" r:id="rId4" imgW="2871216" imgH="1078992" progId="Word.Document.8">
              <p:embed/>
            </p:oleObj>
          </a:graphicData>
        </a:graphic>
      </p:graphicFrame>
      <p:sp>
        <p:nvSpPr>
          <p:cNvPr id="1027" name="Rectangle 24"/>
          <p:cNvSpPr>
            <a:spLocks noGrp="1" noChangeArrowheads="1"/>
          </p:cNvSpPr>
          <p:nvPr>
            <p:ph type="ctrTitle"/>
          </p:nvPr>
        </p:nvSpPr>
        <p:spPr>
          <a:xfrm>
            <a:off x="539750" y="2565400"/>
            <a:ext cx="7643813" cy="1871663"/>
          </a:xfrm>
        </p:spPr>
        <p:txBody>
          <a:bodyPr/>
          <a:lstStyle/>
          <a:p>
            <a:pPr algn="ctr"/>
            <a:r>
              <a:rPr lang="en-GB" sz="4000" b="1" smtClean="0"/>
              <a:t>Evidence gathering to advocate for change</a:t>
            </a:r>
            <a:r>
              <a:rPr lang="en-GB" sz="4000" smtClean="0"/>
              <a:t/>
            </a:r>
            <a:br>
              <a:rPr lang="en-GB" sz="4000" smtClean="0"/>
            </a:br>
            <a:endParaRPr lang="en-GB" smtClean="0"/>
          </a:p>
        </p:txBody>
      </p:sp>
      <p:sp>
        <p:nvSpPr>
          <p:cNvPr id="1028" name="Rectangle 25"/>
          <p:cNvSpPr>
            <a:spLocks noChangeArrowheads="1"/>
          </p:cNvSpPr>
          <p:nvPr/>
        </p:nvSpPr>
        <p:spPr bwMode="auto">
          <a:xfrm>
            <a:off x="250825" y="4076700"/>
            <a:ext cx="8353425" cy="2201863"/>
          </a:xfrm>
          <a:prstGeom prst="rect">
            <a:avLst/>
          </a:prstGeom>
          <a:solidFill>
            <a:srgbClr val="FD6B29"/>
          </a:solidFill>
          <a:ln w="9525">
            <a:noFill/>
            <a:miter lim="800000"/>
            <a:headEnd/>
            <a:tailEnd/>
          </a:ln>
        </p:spPr>
        <p:txBody>
          <a:bodyPr wrap="none" lIns="46038" tIns="46038" rIns="46038" bIns="46038" anchor="ctr"/>
          <a:lstStyle/>
          <a:p>
            <a:pPr algn="ctr"/>
            <a:r>
              <a:rPr lang="en-GB" b="1">
                <a:effectLst/>
                <a:latin typeface="Arial" charset="0"/>
              </a:rPr>
              <a:t>Parliamentarians against Human Trafficking</a:t>
            </a:r>
          </a:p>
          <a:p>
            <a:pPr algn="ctr"/>
            <a:r>
              <a:rPr lang="en-GB" b="1">
                <a:effectLst/>
                <a:latin typeface="Arial" charset="0"/>
              </a:rPr>
              <a:t>13-14 September 2012, Lisnon</a:t>
            </a:r>
          </a:p>
          <a:p>
            <a:pPr algn="ctr"/>
            <a:r>
              <a:rPr lang="en-GB" b="1">
                <a:effectLst/>
                <a:latin typeface="Arial" charset="0"/>
              </a:rPr>
              <a:t>Klara Skrivankova, Anti-Slavery International, UK</a:t>
            </a:r>
          </a:p>
          <a:p>
            <a:pPr algn="ctr"/>
            <a:endParaRPr lang="en-GB" b="1">
              <a:effectLst/>
              <a:latin typeface="Arial" charset="0"/>
            </a:endParaRPr>
          </a:p>
        </p:txBody>
      </p:sp>
    </p:spTree>
  </p:cSld>
  <p:clrMapOvr>
    <a:masterClrMapping/>
  </p:clrMapOvr>
  <p:transition advTm="19968"/>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ctr"/>
            <a:r>
              <a:rPr lang="en-GB" b="1" smtClean="0"/>
              <a:t>QUESTIONS</a:t>
            </a:r>
          </a:p>
        </p:txBody>
      </p:sp>
      <p:sp>
        <p:nvSpPr>
          <p:cNvPr id="13315" name="Rectangle 3"/>
          <p:cNvSpPr>
            <a:spLocks noGrp="1" noChangeArrowheads="1"/>
          </p:cNvSpPr>
          <p:nvPr>
            <p:ph type="body" idx="1"/>
          </p:nvPr>
        </p:nvSpPr>
        <p:spPr/>
        <p:txBody>
          <a:bodyPr/>
          <a:lstStyle/>
          <a:p>
            <a:pPr>
              <a:lnSpc>
                <a:spcPct val="80000"/>
              </a:lnSpc>
              <a:buFont typeface="Monotype Sorts" pitchFamily="2" charset="2"/>
              <a:buNone/>
            </a:pPr>
            <a:r>
              <a:rPr lang="en-GB" sz="2400" smtClean="0"/>
              <a:t> </a:t>
            </a:r>
            <a:r>
              <a:rPr lang="en-GB" sz="2400" smtClean="0">
                <a:hlinkClick r:id="rId3"/>
              </a:rPr>
              <a:t> </a:t>
            </a:r>
            <a:r>
              <a:rPr lang="en-GB" sz="2400" smtClean="0"/>
              <a:t> </a:t>
            </a:r>
            <a:r>
              <a:rPr lang="en-GB" sz="2400" smtClean="0">
                <a:hlinkClick r:id="rId4"/>
              </a:rPr>
              <a:t> </a:t>
            </a:r>
            <a:r>
              <a:rPr lang="en-GB" sz="2400" smtClean="0"/>
              <a:t> </a:t>
            </a:r>
            <a:r>
              <a:rPr lang="en-GB" sz="2400" smtClean="0">
                <a:hlinkClick r:id="rId5"/>
              </a:rPr>
              <a:t> </a:t>
            </a:r>
            <a:r>
              <a:rPr lang="en-GB" sz="2400" smtClean="0"/>
              <a:t> </a:t>
            </a:r>
            <a:r>
              <a:rPr lang="en-GB" sz="2400" smtClean="0">
                <a:hlinkClick r:id="rId6"/>
              </a:rPr>
              <a:t> </a:t>
            </a:r>
            <a:r>
              <a:rPr lang="en-GB" sz="2400" smtClean="0"/>
              <a:t> </a:t>
            </a:r>
          </a:p>
          <a:p>
            <a:pPr algn="ctr">
              <a:lnSpc>
                <a:spcPct val="80000"/>
              </a:lnSpc>
              <a:buFont typeface="Monotype Sorts" pitchFamily="2" charset="2"/>
              <a:buNone/>
            </a:pPr>
            <a:r>
              <a:rPr lang="en-GB" sz="2400" smtClean="0"/>
              <a:t> </a:t>
            </a:r>
            <a:r>
              <a:rPr lang="en-GB" sz="11600" smtClean="0">
                <a:solidFill>
                  <a:srgbClr val="FF3300"/>
                </a:solidFill>
              </a:rPr>
              <a:t>?</a:t>
            </a:r>
            <a:r>
              <a:rPr lang="en-GB" sz="17200" smtClean="0">
                <a:solidFill>
                  <a:srgbClr val="FF3300"/>
                </a:solidFill>
              </a:rPr>
              <a:t>?</a:t>
            </a:r>
            <a:r>
              <a:rPr lang="en-GB" sz="25100" smtClean="0">
                <a:solidFill>
                  <a:srgbClr val="FF3300"/>
                </a:solidFill>
              </a:rPr>
              <a:t>?</a:t>
            </a:r>
            <a:r>
              <a:rPr lang="en-GB" sz="17200" smtClean="0">
                <a:solidFill>
                  <a:srgbClr val="FF3300"/>
                </a:solidFill>
              </a:rPr>
              <a:t>?</a:t>
            </a:r>
            <a:r>
              <a:rPr lang="en-GB" sz="11600" smtClean="0">
                <a:solidFill>
                  <a:srgbClr val="FF3300"/>
                </a:solidFill>
              </a:rPr>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0" name="Object 5"/>
          <p:cNvGraphicFramePr>
            <a:graphicFrameLocks noChangeAspect="1"/>
          </p:cNvGraphicFramePr>
          <p:nvPr/>
        </p:nvGraphicFramePr>
        <p:xfrm>
          <a:off x="381000" y="1905000"/>
          <a:ext cx="8458200" cy="3186113"/>
        </p:xfrm>
        <a:graphic>
          <a:graphicData uri="http://schemas.openxmlformats.org/presentationml/2006/ole">
            <p:oleObj spid="_x0000_s2050" name="Document" r:id="rId4" imgW="2871216" imgH="1078992" progId="Word.Document.8">
              <p:embed/>
            </p:oleObj>
          </a:graphicData>
        </a:graphic>
      </p:graphicFrame>
    </p:spTree>
  </p:cSld>
  <p:clrMapOvr>
    <a:masterClrMapping/>
  </p:clrMapOvr>
  <p:transition spd="slow">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ChangeArrowheads="1"/>
          </p:cNvSpPr>
          <p:nvPr>
            <p:ph type="title"/>
          </p:nvPr>
        </p:nvSpPr>
        <p:spPr>
          <a:xfrm>
            <a:off x="406400" y="533400"/>
            <a:ext cx="7772400" cy="1143000"/>
          </a:xfrm>
          <a:noFill/>
        </p:spPr>
        <p:txBody>
          <a:bodyPr lIns="92075" tIns="46038" rIns="92075" bIns="46038" anchor="ctr"/>
          <a:lstStyle/>
          <a:p>
            <a:r>
              <a:rPr lang="en-GB" sz="4000" b="1" smtClean="0"/>
              <a:t>What do we want to address?</a:t>
            </a:r>
            <a:r>
              <a:rPr lang="en-GB" smtClean="0"/>
              <a:t/>
            </a:r>
            <a:br>
              <a:rPr lang="en-GB" smtClean="0"/>
            </a:br>
            <a:endParaRPr lang="en-GB" smtClean="0"/>
          </a:p>
        </p:txBody>
      </p:sp>
      <p:sp>
        <p:nvSpPr>
          <p:cNvPr id="5123" name="Rectangle 3"/>
          <p:cNvSpPr>
            <a:spLocks noChangeArrowheads="1"/>
          </p:cNvSpPr>
          <p:nvPr>
            <p:ph type="body" idx="1"/>
          </p:nvPr>
        </p:nvSpPr>
        <p:spPr>
          <a:xfrm>
            <a:off x="395288" y="1557338"/>
            <a:ext cx="8167687" cy="4237037"/>
          </a:xfrm>
          <a:noFill/>
        </p:spPr>
        <p:txBody>
          <a:bodyPr lIns="92075" tIns="46038" rIns="92075" bIns="46038"/>
          <a:lstStyle/>
          <a:p>
            <a:pPr marL="609600" indent="-609600">
              <a:lnSpc>
                <a:spcPct val="150000"/>
              </a:lnSpc>
              <a:buFont typeface="Monotype Sorts" pitchFamily="2" charset="2"/>
              <a:buNone/>
            </a:pPr>
            <a:r>
              <a:rPr lang="en-GB" sz="3800" smtClean="0"/>
              <a:t>Trafficking and exploitation</a:t>
            </a:r>
          </a:p>
          <a:p>
            <a:pPr marL="609600" indent="-609600">
              <a:lnSpc>
                <a:spcPct val="150000"/>
              </a:lnSpc>
            </a:pPr>
            <a:r>
              <a:rPr lang="en-GB" sz="3800" smtClean="0"/>
              <a:t>by addressing the root causes</a:t>
            </a:r>
          </a:p>
          <a:p>
            <a:pPr marL="609600" indent="-609600">
              <a:lnSpc>
                <a:spcPct val="150000"/>
              </a:lnSpc>
            </a:pPr>
            <a:r>
              <a:rPr lang="en-GB" sz="3800" smtClean="0"/>
              <a:t>to achieve far-reaching impacts in the long-term</a:t>
            </a:r>
          </a:p>
          <a:p>
            <a:pPr marL="609600" indent="-609600">
              <a:lnSpc>
                <a:spcPct val="150000"/>
              </a:lnSpc>
            </a:pPr>
            <a:endParaRPr lang="en-GB" sz="3800" smtClean="0"/>
          </a:p>
        </p:txBody>
      </p:sp>
    </p:spTree>
  </p:cSld>
  <p:clrMapOvr>
    <a:masterClrMapping/>
  </p:clrMapOvr>
  <p:transition advTm="126944"/>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algn="ctr"/>
            <a:r>
              <a:rPr lang="en-GB" sz="4000" b="1" smtClean="0"/>
              <a:t>What is the problem?</a:t>
            </a:r>
          </a:p>
        </p:txBody>
      </p:sp>
      <p:sp>
        <p:nvSpPr>
          <p:cNvPr id="6147" name="Rectangle 3"/>
          <p:cNvSpPr>
            <a:spLocks noGrp="1" noChangeArrowheads="1"/>
          </p:cNvSpPr>
          <p:nvPr>
            <p:ph type="body" idx="1"/>
          </p:nvPr>
        </p:nvSpPr>
        <p:spPr/>
        <p:txBody>
          <a:bodyPr/>
          <a:lstStyle/>
          <a:p>
            <a:pPr marL="609600" indent="-609600">
              <a:buFont typeface="Monotype Sorts" pitchFamily="2" charset="2"/>
              <a:buNone/>
            </a:pPr>
            <a:r>
              <a:rPr lang="en-GB" sz="4000" b="1" smtClean="0">
                <a:solidFill>
                  <a:srgbClr val="FF3300"/>
                </a:solidFill>
              </a:rPr>
              <a:t>FIRST STEP: </a:t>
            </a:r>
            <a:r>
              <a:rPr lang="cs-CZ" sz="4000" b="1" smtClean="0">
                <a:solidFill>
                  <a:srgbClr val="FF3300"/>
                </a:solidFill>
              </a:rPr>
              <a:t> </a:t>
            </a:r>
            <a:r>
              <a:rPr lang="cs-CZ" sz="3800" b="1" smtClean="0"/>
              <a:t>Research</a:t>
            </a:r>
          </a:p>
          <a:p>
            <a:pPr marL="609600" indent="-609600">
              <a:buFont typeface="Monotype Sorts" pitchFamily="2" charset="2"/>
              <a:buNone/>
            </a:pPr>
            <a:endParaRPr lang="en-GB" sz="3800" smtClean="0"/>
          </a:p>
          <a:p>
            <a:pPr marL="609600" indent="-609600">
              <a:buFont typeface="Monotype Sorts" pitchFamily="2" charset="2"/>
              <a:buNone/>
            </a:pPr>
            <a:r>
              <a:rPr lang="en-GB" sz="3800" smtClean="0"/>
              <a:t>“Without good quality data and reporting very little can be achieved in stopping trafficking”</a:t>
            </a:r>
            <a:endParaRPr lang="cs-CZ" sz="3800" smtClean="0"/>
          </a:p>
          <a:p>
            <a:pPr marL="609600" indent="-609600">
              <a:buFont typeface="Monotype Sorts" pitchFamily="2" charset="2"/>
              <a:buNone/>
            </a:pPr>
            <a:r>
              <a:rPr lang="en-GB" sz="3800" smtClean="0"/>
              <a:t>Nicolas Le Coz, President of GRETA</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lgn="ctr"/>
            <a:r>
              <a:rPr lang="cs-CZ" sz="4000" b="1" smtClean="0"/>
              <a:t>Research</a:t>
            </a:r>
            <a:endParaRPr lang="en-GB" sz="4000" b="1" smtClean="0"/>
          </a:p>
        </p:txBody>
      </p:sp>
      <p:sp>
        <p:nvSpPr>
          <p:cNvPr id="7171" name="Rectangle 3"/>
          <p:cNvSpPr>
            <a:spLocks noGrp="1" noChangeArrowheads="1"/>
          </p:cNvSpPr>
          <p:nvPr>
            <p:ph type="body" idx="1"/>
          </p:nvPr>
        </p:nvSpPr>
        <p:spPr/>
        <p:txBody>
          <a:bodyPr/>
          <a:lstStyle/>
          <a:p>
            <a:pPr>
              <a:lnSpc>
                <a:spcPct val="90000"/>
              </a:lnSpc>
            </a:pPr>
            <a:r>
              <a:rPr lang="en-GB" smtClean="0"/>
              <a:t>In-depth, outcome-oriented local research into root causes</a:t>
            </a:r>
          </a:p>
          <a:p>
            <a:pPr>
              <a:lnSpc>
                <a:spcPct val="90000"/>
              </a:lnSpc>
            </a:pPr>
            <a:r>
              <a:rPr lang="en-GB" smtClean="0"/>
              <a:t>Examination of inter-relatedness with other phenomena</a:t>
            </a:r>
          </a:p>
          <a:p>
            <a:pPr>
              <a:lnSpc>
                <a:spcPct val="90000"/>
              </a:lnSpc>
            </a:pPr>
            <a:r>
              <a:rPr lang="en-GB" smtClean="0"/>
              <a:t>Using information from trafficked persons</a:t>
            </a:r>
          </a:p>
          <a:p>
            <a:pPr>
              <a:lnSpc>
                <a:spcPct val="90000"/>
              </a:lnSpc>
              <a:buFont typeface="Monotype Sorts" pitchFamily="2" charset="2"/>
              <a:buNone/>
            </a:pPr>
            <a:r>
              <a:rPr lang="en-GB" sz="7200" smtClean="0">
                <a:solidFill>
                  <a:srgbClr val="FF3300"/>
                </a:solidFill>
              </a:rPr>
              <a:t>!</a:t>
            </a:r>
            <a:r>
              <a:rPr lang="en-GB" smtClean="0"/>
              <a:t> </a:t>
            </a:r>
            <a:r>
              <a:rPr lang="en-GB" sz="2800" smtClean="0"/>
              <a:t>Principles of sensibility avoiding secondary victimisation to be applied</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GB" sz="4000" b="1" smtClean="0"/>
              <a:t>Effective response/policy </a:t>
            </a:r>
          </a:p>
        </p:txBody>
      </p:sp>
      <p:sp>
        <p:nvSpPr>
          <p:cNvPr id="8195" name="Rectangle 3"/>
          <p:cNvSpPr>
            <a:spLocks noGrp="1" noChangeArrowheads="1"/>
          </p:cNvSpPr>
          <p:nvPr>
            <p:ph type="body" idx="1"/>
          </p:nvPr>
        </p:nvSpPr>
        <p:spPr/>
        <p:txBody>
          <a:bodyPr/>
          <a:lstStyle/>
          <a:p>
            <a:r>
              <a:rPr lang="en-GB" smtClean="0"/>
              <a:t>Specific – what works in one country or community might not be replicable elsewhere</a:t>
            </a:r>
          </a:p>
          <a:p>
            <a:r>
              <a:rPr lang="en-GB" smtClean="0"/>
              <a:t>Locally oriented – reaching also people outside of bigger towns</a:t>
            </a:r>
          </a:p>
          <a:p>
            <a:r>
              <a:rPr lang="en-GB" smtClean="0"/>
              <a:t>Part of a chain – anchored within NRM, linked with different actors, two-end in countries of origin and destination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smtClean="0"/>
              <a:t>Case of Patience</a:t>
            </a:r>
          </a:p>
        </p:txBody>
      </p:sp>
      <p:sp>
        <p:nvSpPr>
          <p:cNvPr id="9219" name="Content Placeholder 2"/>
          <p:cNvSpPr>
            <a:spLocks noGrp="1"/>
          </p:cNvSpPr>
          <p:nvPr>
            <p:ph idx="1"/>
          </p:nvPr>
        </p:nvSpPr>
        <p:spPr/>
        <p:txBody>
          <a:bodyPr/>
          <a:lstStyle/>
          <a:p>
            <a:r>
              <a:rPr lang="en-GB" smtClean="0"/>
              <a:t> Young woman from Nigeria</a:t>
            </a:r>
          </a:p>
          <a:p>
            <a:r>
              <a:rPr lang="en-GB" smtClean="0"/>
              <a:t> Brought to the UK under false promises</a:t>
            </a:r>
          </a:p>
          <a:p>
            <a:r>
              <a:rPr lang="en-GB" smtClean="0"/>
              <a:t> Exploited as domestic servant</a:t>
            </a:r>
          </a:p>
          <a:p>
            <a:r>
              <a:rPr lang="en-GB" smtClean="0"/>
              <a:t> Spent years in forced labour</a:t>
            </a:r>
          </a:p>
          <a:p>
            <a:r>
              <a:rPr lang="en-GB" smtClean="0"/>
              <a:t> Those who brought her over were not linked to those who enslaved her</a:t>
            </a:r>
          </a:p>
          <a:p>
            <a:r>
              <a:rPr lang="en-GB" smtClean="0"/>
              <a:t> Police refused to investigate forced labour – no legal basis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smtClean="0"/>
              <a:t>Advocating for change</a:t>
            </a:r>
          </a:p>
        </p:txBody>
      </p:sp>
      <p:sp>
        <p:nvSpPr>
          <p:cNvPr id="10243" name="Content Placeholder 2"/>
          <p:cNvSpPr>
            <a:spLocks noGrp="1"/>
          </p:cNvSpPr>
          <p:nvPr>
            <p:ph idx="1"/>
          </p:nvPr>
        </p:nvSpPr>
        <p:spPr/>
        <p:txBody>
          <a:bodyPr/>
          <a:lstStyle/>
          <a:p>
            <a:r>
              <a:rPr lang="en-GB" smtClean="0"/>
              <a:t> Case of Patience one of many</a:t>
            </a:r>
          </a:p>
          <a:p>
            <a:r>
              <a:rPr lang="en-GB" smtClean="0"/>
              <a:t> ASI and partners documented similar scenarios over several years</a:t>
            </a:r>
          </a:p>
          <a:p>
            <a:r>
              <a:rPr lang="en-GB" smtClean="0"/>
              <a:t> Metropolitan police gave statement </a:t>
            </a:r>
          </a:p>
          <a:p>
            <a:r>
              <a:rPr lang="en-GB" smtClean="0"/>
              <a:t> Briefing presented to members of the House of Lords</a:t>
            </a:r>
          </a:p>
          <a:p>
            <a:r>
              <a:rPr lang="en-GB" smtClean="0"/>
              <a:t> Agreement that there was a gap</a:t>
            </a:r>
          </a:p>
          <a:p>
            <a:r>
              <a:rPr lang="en-GB" smtClean="0"/>
              <a:t> Baroness Young tabled an amendment of a law debated in the Parliament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GB" smtClean="0"/>
              <a:t>Advocating for change</a:t>
            </a:r>
          </a:p>
        </p:txBody>
      </p:sp>
      <p:sp>
        <p:nvSpPr>
          <p:cNvPr id="11267" name="Content Placeholder 2"/>
          <p:cNvSpPr>
            <a:spLocks noGrp="1"/>
          </p:cNvSpPr>
          <p:nvPr>
            <p:ph idx="1"/>
          </p:nvPr>
        </p:nvSpPr>
        <p:spPr/>
        <p:txBody>
          <a:bodyPr/>
          <a:lstStyle/>
          <a:p>
            <a:r>
              <a:rPr lang="en-GB" smtClean="0"/>
              <a:t> Hearings and meetings held</a:t>
            </a:r>
          </a:p>
          <a:p>
            <a:r>
              <a:rPr lang="en-GB" smtClean="0"/>
              <a:t> Patience gave account of her experience to Lords</a:t>
            </a:r>
          </a:p>
          <a:p>
            <a:r>
              <a:rPr lang="en-GB" smtClean="0"/>
              <a:t> The amendment supported by the House of Lords and House of Commons</a:t>
            </a:r>
          </a:p>
          <a:p>
            <a:r>
              <a:rPr lang="en-GB" smtClean="0"/>
              <a:t> Criminal offence of forced labour passed in law in 2009</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GB" smtClean="0"/>
              <a:t>Chronology of success</a:t>
            </a:r>
          </a:p>
        </p:txBody>
      </p:sp>
      <p:sp>
        <p:nvSpPr>
          <p:cNvPr id="12291" name="Content Placeholder 2"/>
          <p:cNvSpPr>
            <a:spLocks noGrp="1"/>
          </p:cNvSpPr>
          <p:nvPr>
            <p:ph idx="1"/>
          </p:nvPr>
        </p:nvSpPr>
        <p:spPr>
          <a:xfrm>
            <a:off x="457200" y="1557338"/>
            <a:ext cx="8178800" cy="4614862"/>
          </a:xfrm>
        </p:spPr>
        <p:txBody>
          <a:bodyPr/>
          <a:lstStyle/>
          <a:p>
            <a:r>
              <a:rPr lang="en-GB" smtClean="0"/>
              <a:t> Evidence gathering and documenting </a:t>
            </a:r>
          </a:p>
          <a:p>
            <a:r>
              <a:rPr lang="en-GB" smtClean="0"/>
              <a:t> Presenting of robust evidence base</a:t>
            </a:r>
          </a:p>
          <a:p>
            <a:r>
              <a:rPr lang="en-GB" smtClean="0"/>
              <a:t> Legislators accept that gap needs to be plugged – law tabled</a:t>
            </a:r>
          </a:p>
          <a:p>
            <a:r>
              <a:rPr lang="en-GB" smtClean="0"/>
              <a:t> Patience gives evidence</a:t>
            </a:r>
          </a:p>
          <a:p>
            <a:r>
              <a:rPr lang="en-GB" smtClean="0"/>
              <a:t> April (July in Scotland) 2010 law enters into force</a:t>
            </a:r>
          </a:p>
          <a:p>
            <a:r>
              <a:rPr lang="en-GB" smtClean="0"/>
              <a:t> July 2012 – first convictions for 11 and 4 years</a:t>
            </a:r>
          </a:p>
          <a:p>
            <a:endParaRPr lang="en-GB" smtClean="0"/>
          </a:p>
        </p:txBody>
      </p:sp>
    </p:spTree>
  </p:cSld>
  <p:clrMapOvr>
    <a:masterClrMapping/>
  </p:clrMapOvr>
</p:sld>
</file>

<file path=ppt/theme/theme1.xml><?xml version="1.0" encoding="utf-8"?>
<a:theme xmlns:a="http://schemas.openxmlformats.org/drawingml/2006/main" name="Contemporary Portrait">
  <a:themeElements>
    <a:clrScheme name="Contemporary Portrait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fontScheme name="Contemporary Portrait">
      <a:majorFont>
        <a:latin typeface="MetaBold-Roman"/>
        <a:ea typeface=""/>
        <a:cs typeface=""/>
      </a:majorFont>
      <a:minorFont>
        <a:latin typeface="MetaBold-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Contemporary Portrait 1">
        <a:dk1>
          <a:srgbClr val="5E574E"/>
        </a:dk1>
        <a:lt1>
          <a:srgbClr val="FFFFCC"/>
        </a:lt1>
        <a:dk2>
          <a:srgbClr val="000000"/>
        </a:dk2>
        <a:lt2>
          <a:srgbClr val="FFCC00"/>
        </a:lt2>
        <a:accent1>
          <a:srgbClr val="CC9900"/>
        </a:accent1>
        <a:accent2>
          <a:srgbClr val="FF6600"/>
        </a:accent2>
        <a:accent3>
          <a:srgbClr val="AA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
      <a:clrScheme name="Contemporary Portrait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clrMap bg1="lt1" tx1="dk1" bg2="lt2" tx2="dk2" accent1="accent1" accent2="accent2" accent3="accent3" accent4="accent4" accent5="accent5" accent6="accent6" hlink="hlink" folHlink="folHlink"/>
    </a:extraClrScheme>
    <a:extraClrScheme>
      <a:clrScheme name="Contemporary Portrait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ontemporary Portrait 4">
        <a:dk1>
          <a:srgbClr val="000000"/>
        </a:dk1>
        <a:lt1>
          <a:srgbClr val="FFFFFF"/>
        </a:lt1>
        <a:dk2>
          <a:srgbClr val="8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FF0000"/>
        </a:hlink>
        <a:folHlink>
          <a:srgbClr val="FFFFCC"/>
        </a:folHlink>
      </a:clrScheme>
      <a:clrMap bg1="lt1" tx1="dk1" bg2="lt2" tx2="dk2" accent1="accent1" accent2="accent2" accent3="accent3" accent4="accent4" accent5="accent5" accent6="accent6" hlink="hlink" folHlink="folHlink"/>
    </a:extraClrScheme>
    <a:extraClrScheme>
      <a:clrScheme name="Contemporary Portrait 5">
        <a:dk1>
          <a:srgbClr val="000066"/>
        </a:dk1>
        <a:lt1>
          <a:srgbClr val="FFFFFF"/>
        </a:lt1>
        <a:dk2>
          <a:srgbClr val="0000FF"/>
        </a:dk2>
        <a:lt2>
          <a:srgbClr val="000000"/>
        </a:lt2>
        <a:accent1>
          <a:srgbClr val="0066FF"/>
        </a:accent1>
        <a:accent2>
          <a:srgbClr val="33CCCC"/>
        </a:accent2>
        <a:accent3>
          <a:srgbClr val="FFFFFF"/>
        </a:accent3>
        <a:accent4>
          <a:srgbClr val="000056"/>
        </a:accent4>
        <a:accent5>
          <a:srgbClr val="AAB8FF"/>
        </a:accent5>
        <a:accent6>
          <a:srgbClr val="2DB9B9"/>
        </a:accent6>
        <a:hlink>
          <a:srgbClr val="FF00FF"/>
        </a:hlink>
        <a:folHlink>
          <a:srgbClr val="9933FF"/>
        </a:folHlink>
      </a:clrScheme>
      <a:clrMap bg1="lt1" tx1="dk1" bg2="lt2" tx2="dk2" accent1="accent1" accent2="accent2" accent3="accent3" accent4="accent4" accent5="accent5" accent6="accent6" hlink="hlink" folHlink="folHlink"/>
    </a:extraClrScheme>
    <a:extraClrScheme>
      <a:clrScheme name="Contemporary Portrait 6">
        <a:dk1>
          <a:srgbClr val="000000"/>
        </a:dk1>
        <a:lt1>
          <a:srgbClr val="FFFFFF"/>
        </a:lt1>
        <a:dk2>
          <a:srgbClr val="000066"/>
        </a:dk2>
        <a:lt2>
          <a:srgbClr val="FFCC00"/>
        </a:lt2>
        <a:accent1>
          <a:srgbClr val="0066FF"/>
        </a:accent1>
        <a:accent2>
          <a:srgbClr val="33CCCC"/>
        </a:accent2>
        <a:accent3>
          <a:srgbClr val="AAAAB8"/>
        </a:accent3>
        <a:accent4>
          <a:srgbClr val="DADADA"/>
        </a:accent4>
        <a:accent5>
          <a:srgbClr val="AAB8FF"/>
        </a:accent5>
        <a:accent6>
          <a:srgbClr val="2DB9B9"/>
        </a:accent6>
        <a:hlink>
          <a:srgbClr val="FF00FF"/>
        </a:hlink>
        <a:folHlink>
          <a:srgbClr val="9933FF"/>
        </a:folHlink>
      </a:clrScheme>
      <a:clrMap bg1="dk2" tx1="lt1" bg2="dk1" tx2="lt2" accent1="accent1" accent2="accent2" accent3="accent3" accent4="accent4" accent5="accent5" accent6="accent6" hlink="hlink" folHlink="folHlink"/>
    </a:extraClrScheme>
    <a:extraClrScheme>
      <a:clrScheme name="Contemporary Portrait 7">
        <a:dk1>
          <a:srgbClr val="5E574E"/>
        </a:dk1>
        <a:lt1>
          <a:srgbClr val="FFFFCC"/>
        </a:lt1>
        <a:dk2>
          <a:srgbClr val="800000"/>
        </a:dk2>
        <a:lt2>
          <a:srgbClr val="FFCC00"/>
        </a:lt2>
        <a:accent1>
          <a:srgbClr val="CC9900"/>
        </a:accent1>
        <a:accent2>
          <a:srgbClr val="FF6600"/>
        </a:accent2>
        <a:accent3>
          <a:srgbClr val="C0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Designs\Contemporary Portrait.pot</Template>
  <TotalTime>0</TotalTime>
  <Words>927</Words>
  <Application>Microsoft Office PowerPoint</Application>
  <PresentationFormat>On-screen Show (4:3)</PresentationFormat>
  <Paragraphs>82</Paragraphs>
  <Slides>11</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8" baseType="lpstr">
      <vt:lpstr>Times New Roman</vt:lpstr>
      <vt:lpstr>Arial</vt:lpstr>
      <vt:lpstr>MetaBold-Roman</vt:lpstr>
      <vt:lpstr>Monotype Sorts</vt:lpstr>
      <vt:lpstr>MetaNormalLF-Roman</vt:lpstr>
      <vt:lpstr>Contemporary Portrait</vt:lpstr>
      <vt:lpstr>Microsoft Word Document</vt:lpstr>
      <vt:lpstr>Evidence gathering to advocate for change </vt:lpstr>
      <vt:lpstr>What do we want to address? </vt:lpstr>
      <vt:lpstr>What is the problem?</vt:lpstr>
      <vt:lpstr>Research</vt:lpstr>
      <vt:lpstr>Effective response/policy </vt:lpstr>
      <vt:lpstr>Case of Patience</vt:lpstr>
      <vt:lpstr>Advocating for change</vt:lpstr>
      <vt:lpstr>Advocating for change</vt:lpstr>
      <vt:lpstr>Chronology of success</vt:lpstr>
      <vt:lpstr>QUESTIONS</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Child Domestic Labour - Promoting Good Practice in Interventions</dc:title>
  <dc:creator/>
  <cp:lastModifiedBy/>
  <cp:revision>94</cp:revision>
  <cp:lastPrinted>2004-04-02T09:40:46Z</cp:lastPrinted>
  <dcterms:created xsi:type="dcterms:W3CDTF">2003-11-12T15:40:14Z</dcterms:created>
  <dcterms:modified xsi:type="dcterms:W3CDTF">2012-09-19T08:52:28Z</dcterms:modified>
</cp:coreProperties>
</file>