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156224-EDD2-4E34-BB15-6C025E805935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C04FA74-56AB-4A94-9DEF-04391A3A442A}">
      <dgm:prSet phldrT="[Text]"/>
      <dgm:spPr/>
      <dgm:t>
        <a:bodyPr/>
        <a:lstStyle/>
        <a:p>
          <a:r>
            <a:rPr lang="en-GB" dirty="0" smtClean="0"/>
            <a:t>Case Studies</a:t>
          </a:r>
          <a:endParaRPr lang="en-GB" dirty="0"/>
        </a:p>
      </dgm:t>
    </dgm:pt>
    <dgm:pt modelId="{E6756F92-6C36-4589-81DA-0EDAC9C046CD}" type="parTrans" cxnId="{0284884C-E5F2-4A77-8F3A-F3DF7696575D}">
      <dgm:prSet/>
      <dgm:spPr/>
      <dgm:t>
        <a:bodyPr/>
        <a:lstStyle/>
        <a:p>
          <a:endParaRPr lang="en-GB"/>
        </a:p>
      </dgm:t>
    </dgm:pt>
    <dgm:pt modelId="{FEA8AC17-94D0-4B4A-8C42-32AF63C14376}" type="sibTrans" cxnId="{0284884C-E5F2-4A77-8F3A-F3DF7696575D}">
      <dgm:prSet/>
      <dgm:spPr/>
      <dgm:t>
        <a:bodyPr/>
        <a:lstStyle/>
        <a:p>
          <a:endParaRPr lang="en-GB"/>
        </a:p>
      </dgm:t>
    </dgm:pt>
    <dgm:pt modelId="{27E6A644-B48E-4E0B-976D-DDCDCF124ACA}">
      <dgm:prSet phldrT="[Text]" custT="1"/>
      <dgm:spPr/>
      <dgm:t>
        <a:bodyPr/>
        <a:lstStyle/>
        <a:p>
          <a:r>
            <a:rPr lang="en-GB" sz="4000" dirty="0" smtClean="0"/>
            <a:t> Don’t say “trafficking”</a:t>
          </a:r>
          <a:endParaRPr lang="en-GB" sz="4000" dirty="0"/>
        </a:p>
      </dgm:t>
    </dgm:pt>
    <dgm:pt modelId="{5A38E087-1621-4EF5-A25C-4B8EEBB95F79}" type="parTrans" cxnId="{2BF8758E-DD7F-4927-A4EA-1A0E82EBE33A}">
      <dgm:prSet/>
      <dgm:spPr/>
      <dgm:t>
        <a:bodyPr/>
        <a:lstStyle/>
        <a:p>
          <a:endParaRPr lang="en-GB"/>
        </a:p>
      </dgm:t>
    </dgm:pt>
    <dgm:pt modelId="{AA7F0175-E50D-4823-B266-93FF39329463}" type="sibTrans" cxnId="{2BF8758E-DD7F-4927-A4EA-1A0E82EBE33A}">
      <dgm:prSet/>
      <dgm:spPr/>
      <dgm:t>
        <a:bodyPr/>
        <a:lstStyle/>
        <a:p>
          <a:endParaRPr lang="en-GB"/>
        </a:p>
      </dgm:t>
    </dgm:pt>
    <dgm:pt modelId="{4064347E-4624-4A6C-8D1E-DCE763BE4CAE}">
      <dgm:prSet phldrT="[Text]"/>
      <dgm:spPr/>
      <dgm:t>
        <a:bodyPr/>
        <a:lstStyle/>
        <a:p>
          <a:r>
            <a:rPr lang="en-GB" dirty="0" smtClean="0"/>
            <a:t>More  data</a:t>
          </a:r>
          <a:endParaRPr lang="en-GB" dirty="0"/>
        </a:p>
      </dgm:t>
    </dgm:pt>
    <dgm:pt modelId="{B8C94EB6-CB68-4B0B-96B1-B55B0B063683}" type="parTrans" cxnId="{C65CFC21-01EE-4A12-BEF2-8598512CE6FB}">
      <dgm:prSet/>
      <dgm:spPr/>
      <dgm:t>
        <a:bodyPr/>
        <a:lstStyle/>
        <a:p>
          <a:endParaRPr lang="en-GB"/>
        </a:p>
      </dgm:t>
    </dgm:pt>
    <dgm:pt modelId="{7B3ECBD5-9D51-4D4E-ADDA-4A0052207B8B}" type="sibTrans" cxnId="{C65CFC21-01EE-4A12-BEF2-8598512CE6FB}">
      <dgm:prSet/>
      <dgm:spPr/>
      <dgm:t>
        <a:bodyPr/>
        <a:lstStyle/>
        <a:p>
          <a:endParaRPr lang="en-GB"/>
        </a:p>
      </dgm:t>
    </dgm:pt>
    <dgm:pt modelId="{C0137316-5D0F-4F18-8DF9-1AB9A12F3EA3}">
      <dgm:prSet phldrT="[Text]"/>
      <dgm:spPr/>
      <dgm:t>
        <a:bodyPr/>
        <a:lstStyle/>
        <a:p>
          <a:endParaRPr lang="en-GB" dirty="0"/>
        </a:p>
      </dgm:t>
    </dgm:pt>
    <dgm:pt modelId="{A31038A5-CC4A-4ACE-ACF2-232A63C191B4}" type="parTrans" cxnId="{CE27E111-C039-40DE-A52C-9D86F67C2C0E}">
      <dgm:prSet/>
      <dgm:spPr/>
      <dgm:t>
        <a:bodyPr/>
        <a:lstStyle/>
        <a:p>
          <a:endParaRPr lang="en-GB"/>
        </a:p>
      </dgm:t>
    </dgm:pt>
    <dgm:pt modelId="{0C98E509-74D5-447F-B2A7-C7CD39DE06A6}" type="sibTrans" cxnId="{CE27E111-C039-40DE-A52C-9D86F67C2C0E}">
      <dgm:prSet/>
      <dgm:spPr/>
      <dgm:t>
        <a:bodyPr/>
        <a:lstStyle/>
        <a:p>
          <a:endParaRPr lang="en-GB"/>
        </a:p>
      </dgm:t>
    </dgm:pt>
    <dgm:pt modelId="{C6DF4BD2-94B3-4A08-9F42-EA859997A695}" type="pres">
      <dgm:prSet presAssocID="{D6156224-EDD2-4E34-BB15-6C025E80593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6E85F593-C47C-457D-AC3C-E901EC65F14A}" type="pres">
      <dgm:prSet presAssocID="{0C04FA74-56AB-4A94-9DEF-04391A3A442A}" presName="linNode" presStyleCnt="0"/>
      <dgm:spPr/>
    </dgm:pt>
    <dgm:pt modelId="{85BF35C0-D2C4-42A7-AF08-3ECF637EA701}" type="pres">
      <dgm:prSet presAssocID="{0C04FA74-56AB-4A94-9DEF-04391A3A442A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63FA722-225A-4A84-A67C-A6B38C5D2F68}" type="pres">
      <dgm:prSet presAssocID="{0C04FA74-56AB-4A94-9DEF-04391A3A442A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75EEAB2-14EC-49FA-AA93-F0FD7E113F8A}" type="pres">
      <dgm:prSet presAssocID="{FEA8AC17-94D0-4B4A-8C42-32AF63C14376}" presName="spacing" presStyleCnt="0"/>
      <dgm:spPr/>
    </dgm:pt>
    <dgm:pt modelId="{15B305FC-4AE8-466F-9922-58A84B3068C4}" type="pres">
      <dgm:prSet presAssocID="{4064347E-4624-4A6C-8D1E-DCE763BE4CAE}" presName="linNode" presStyleCnt="0"/>
      <dgm:spPr/>
    </dgm:pt>
    <dgm:pt modelId="{DFD49FA6-E738-4109-A872-2505DB311AEB}" type="pres">
      <dgm:prSet presAssocID="{4064347E-4624-4A6C-8D1E-DCE763BE4CAE}" presName="parentShp" presStyleLbl="node1" presStyleIdx="1" presStyleCnt="2" custScaleY="11019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D81B03F-D284-4DB3-8766-7571852252FC}" type="pres">
      <dgm:prSet presAssocID="{4064347E-4624-4A6C-8D1E-DCE763BE4CAE}" presName="childShp" presStyleLbl="bgAccFollowNode1" presStyleIdx="1" presStyleCnt="2" custAng="10800000" custLinFactNeighborX="3104" custLinFactNeighborY="-16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284884C-E5F2-4A77-8F3A-F3DF7696575D}" srcId="{D6156224-EDD2-4E34-BB15-6C025E805935}" destId="{0C04FA74-56AB-4A94-9DEF-04391A3A442A}" srcOrd="0" destOrd="0" parTransId="{E6756F92-6C36-4589-81DA-0EDAC9C046CD}" sibTransId="{FEA8AC17-94D0-4B4A-8C42-32AF63C14376}"/>
    <dgm:cxn modelId="{CE27E111-C039-40DE-A52C-9D86F67C2C0E}" srcId="{4064347E-4624-4A6C-8D1E-DCE763BE4CAE}" destId="{C0137316-5D0F-4F18-8DF9-1AB9A12F3EA3}" srcOrd="0" destOrd="0" parTransId="{A31038A5-CC4A-4ACE-ACF2-232A63C191B4}" sibTransId="{0C98E509-74D5-447F-B2A7-C7CD39DE06A6}"/>
    <dgm:cxn modelId="{1C6AD3AC-B271-4D12-9E65-F81C2295FC70}" type="presOf" srcId="{4064347E-4624-4A6C-8D1E-DCE763BE4CAE}" destId="{DFD49FA6-E738-4109-A872-2505DB311AEB}" srcOrd="0" destOrd="0" presId="urn:microsoft.com/office/officeart/2005/8/layout/vList6"/>
    <dgm:cxn modelId="{434108F0-2607-4AFF-A429-C982AF34F605}" type="presOf" srcId="{0C04FA74-56AB-4A94-9DEF-04391A3A442A}" destId="{85BF35C0-D2C4-42A7-AF08-3ECF637EA701}" srcOrd="0" destOrd="0" presId="urn:microsoft.com/office/officeart/2005/8/layout/vList6"/>
    <dgm:cxn modelId="{1C7643E4-091F-47CE-9CA2-91F17FFA3194}" type="presOf" srcId="{D6156224-EDD2-4E34-BB15-6C025E805935}" destId="{C6DF4BD2-94B3-4A08-9F42-EA859997A695}" srcOrd="0" destOrd="0" presId="urn:microsoft.com/office/officeart/2005/8/layout/vList6"/>
    <dgm:cxn modelId="{C65CFC21-01EE-4A12-BEF2-8598512CE6FB}" srcId="{D6156224-EDD2-4E34-BB15-6C025E805935}" destId="{4064347E-4624-4A6C-8D1E-DCE763BE4CAE}" srcOrd="1" destOrd="0" parTransId="{B8C94EB6-CB68-4B0B-96B1-B55B0B063683}" sibTransId="{7B3ECBD5-9D51-4D4E-ADDA-4A0052207B8B}"/>
    <dgm:cxn modelId="{7E9057D4-D19F-434E-8F78-74A3A1261177}" type="presOf" srcId="{C0137316-5D0F-4F18-8DF9-1AB9A12F3EA3}" destId="{7D81B03F-D284-4DB3-8766-7571852252FC}" srcOrd="0" destOrd="0" presId="urn:microsoft.com/office/officeart/2005/8/layout/vList6"/>
    <dgm:cxn modelId="{CBC03243-F4B7-4C90-BF8A-679DA0B2D7F4}" type="presOf" srcId="{27E6A644-B48E-4E0B-976D-DDCDCF124ACA}" destId="{263FA722-225A-4A84-A67C-A6B38C5D2F68}" srcOrd="0" destOrd="0" presId="urn:microsoft.com/office/officeart/2005/8/layout/vList6"/>
    <dgm:cxn modelId="{2BF8758E-DD7F-4927-A4EA-1A0E82EBE33A}" srcId="{0C04FA74-56AB-4A94-9DEF-04391A3A442A}" destId="{27E6A644-B48E-4E0B-976D-DDCDCF124ACA}" srcOrd="0" destOrd="0" parTransId="{5A38E087-1621-4EF5-A25C-4B8EEBB95F79}" sibTransId="{AA7F0175-E50D-4823-B266-93FF39329463}"/>
    <dgm:cxn modelId="{3B0BAD17-5E03-406C-BA0D-841854B5D507}" type="presParOf" srcId="{C6DF4BD2-94B3-4A08-9F42-EA859997A695}" destId="{6E85F593-C47C-457D-AC3C-E901EC65F14A}" srcOrd="0" destOrd="0" presId="urn:microsoft.com/office/officeart/2005/8/layout/vList6"/>
    <dgm:cxn modelId="{2CE9C89B-9F3B-4CBF-BB2E-A7955AEDD205}" type="presParOf" srcId="{6E85F593-C47C-457D-AC3C-E901EC65F14A}" destId="{85BF35C0-D2C4-42A7-AF08-3ECF637EA701}" srcOrd="0" destOrd="0" presId="urn:microsoft.com/office/officeart/2005/8/layout/vList6"/>
    <dgm:cxn modelId="{5FDF2ADC-611F-4F3E-8A6D-1A4883FD8B78}" type="presParOf" srcId="{6E85F593-C47C-457D-AC3C-E901EC65F14A}" destId="{263FA722-225A-4A84-A67C-A6B38C5D2F68}" srcOrd="1" destOrd="0" presId="urn:microsoft.com/office/officeart/2005/8/layout/vList6"/>
    <dgm:cxn modelId="{83315063-651D-4637-81B2-42E4B3FF27E5}" type="presParOf" srcId="{C6DF4BD2-94B3-4A08-9F42-EA859997A695}" destId="{E75EEAB2-14EC-49FA-AA93-F0FD7E113F8A}" srcOrd="1" destOrd="0" presId="urn:microsoft.com/office/officeart/2005/8/layout/vList6"/>
    <dgm:cxn modelId="{E1B6332C-7D59-444E-A570-F63A95C89D0D}" type="presParOf" srcId="{C6DF4BD2-94B3-4A08-9F42-EA859997A695}" destId="{15B305FC-4AE8-466F-9922-58A84B3068C4}" srcOrd="2" destOrd="0" presId="urn:microsoft.com/office/officeart/2005/8/layout/vList6"/>
    <dgm:cxn modelId="{96BE2953-BFC4-4067-A355-93035A1AF1AE}" type="presParOf" srcId="{15B305FC-4AE8-466F-9922-58A84B3068C4}" destId="{DFD49FA6-E738-4109-A872-2505DB311AEB}" srcOrd="0" destOrd="0" presId="urn:microsoft.com/office/officeart/2005/8/layout/vList6"/>
    <dgm:cxn modelId="{7987D6A6-27CE-4A47-8A2C-2DC63D2311A3}" type="presParOf" srcId="{15B305FC-4AE8-466F-9922-58A84B3068C4}" destId="{7D81B03F-D284-4DB3-8766-7571852252F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3FA722-225A-4A84-A67C-A6B38C5D2F68}">
      <dsp:nvSpPr>
        <dsp:cNvPr id="0" name=""/>
        <dsp:cNvSpPr/>
      </dsp:nvSpPr>
      <dsp:spPr>
        <a:xfrm>
          <a:off x="3291839" y="175"/>
          <a:ext cx="4937760" cy="205524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4000" kern="1200" dirty="0" smtClean="0"/>
            <a:t> Don’t say “trafficking”</a:t>
          </a:r>
          <a:endParaRPr lang="en-GB" sz="4000" kern="1200" dirty="0"/>
        </a:p>
      </dsp:txBody>
      <dsp:txXfrm>
        <a:off x="3291839" y="175"/>
        <a:ext cx="4937760" cy="2055246"/>
      </dsp:txXfrm>
    </dsp:sp>
    <dsp:sp modelId="{85BF35C0-D2C4-42A7-AF08-3ECF637EA701}">
      <dsp:nvSpPr>
        <dsp:cNvPr id="0" name=""/>
        <dsp:cNvSpPr/>
      </dsp:nvSpPr>
      <dsp:spPr>
        <a:xfrm>
          <a:off x="0" y="175"/>
          <a:ext cx="3291840" cy="20552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110490" rIns="220980" bIns="11049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800" kern="1200" dirty="0" smtClean="0"/>
            <a:t>Case Studies</a:t>
          </a:r>
          <a:endParaRPr lang="en-GB" sz="5800" kern="1200" dirty="0"/>
        </a:p>
      </dsp:txBody>
      <dsp:txXfrm>
        <a:off x="0" y="175"/>
        <a:ext cx="3291840" cy="2055246"/>
      </dsp:txXfrm>
    </dsp:sp>
    <dsp:sp modelId="{7D81B03F-D284-4DB3-8766-7571852252FC}">
      <dsp:nvSpPr>
        <dsp:cNvPr id="0" name=""/>
        <dsp:cNvSpPr/>
      </dsp:nvSpPr>
      <dsp:spPr>
        <a:xfrm rot="10800000">
          <a:off x="3296662" y="2332859"/>
          <a:ext cx="4932937" cy="205524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t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6500" kern="1200" dirty="0"/>
        </a:p>
      </dsp:txBody>
      <dsp:txXfrm rot="10800000">
        <a:off x="3296662" y="2332859"/>
        <a:ext cx="4932937" cy="2055246"/>
      </dsp:txXfrm>
    </dsp:sp>
    <dsp:sp modelId="{DFD49FA6-E738-4109-A872-2505DB311AEB}">
      <dsp:nvSpPr>
        <dsp:cNvPr id="0" name=""/>
        <dsp:cNvSpPr/>
      </dsp:nvSpPr>
      <dsp:spPr>
        <a:xfrm>
          <a:off x="4018" y="2260946"/>
          <a:ext cx="3288625" cy="2264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110490" rIns="220980" bIns="11049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800" kern="1200" dirty="0" smtClean="0"/>
            <a:t>More  data</a:t>
          </a:r>
          <a:endParaRPr lang="en-GB" sz="5800" kern="1200" dirty="0"/>
        </a:p>
      </dsp:txBody>
      <dsp:txXfrm>
        <a:off x="4018" y="2260946"/>
        <a:ext cx="3288625" cy="2264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3149-9751-4248-BCA6-EE4ED1911A45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4759-04B3-4FF7-97B5-9731B6A4BA9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51416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3149-9751-4248-BCA6-EE4ED1911A45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4759-04B3-4FF7-97B5-9731B6A4BA9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66188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3149-9751-4248-BCA6-EE4ED1911A45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4759-04B3-4FF7-97B5-9731B6A4BA9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944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3149-9751-4248-BCA6-EE4ED1911A45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4759-04B3-4FF7-97B5-9731B6A4BA9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67270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3149-9751-4248-BCA6-EE4ED1911A45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4759-04B3-4FF7-97B5-9731B6A4BA9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15072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3149-9751-4248-BCA6-EE4ED1911A45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4759-04B3-4FF7-97B5-9731B6A4BA9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20525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3149-9751-4248-BCA6-EE4ED1911A45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4759-04B3-4FF7-97B5-9731B6A4BA9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76332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3149-9751-4248-BCA6-EE4ED1911A45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4759-04B3-4FF7-97B5-9731B6A4BA9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14172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3149-9751-4248-BCA6-EE4ED1911A45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4759-04B3-4FF7-97B5-9731B6A4BA9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0804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3149-9751-4248-BCA6-EE4ED1911A45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4759-04B3-4FF7-97B5-9731B6A4BA9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75484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3149-9751-4248-BCA6-EE4ED1911A45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4759-04B3-4FF7-97B5-9731B6A4BA9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29217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43149-9751-4248-BCA6-EE4ED1911A45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04759-04B3-4FF7-97B5-9731B6A4BA9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35842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Research on Child Trafficking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Christine Beddoe</a:t>
            </a:r>
          </a:p>
          <a:p>
            <a:r>
              <a:rPr lang="en-GB" dirty="0" smtClean="0">
                <a:solidFill>
                  <a:schemeClr val="tx2"/>
                </a:solidFill>
              </a:rPr>
              <a:t>Director</a:t>
            </a:r>
          </a:p>
          <a:p>
            <a:r>
              <a:rPr lang="en-GB" dirty="0" smtClean="0">
                <a:solidFill>
                  <a:schemeClr val="tx2"/>
                </a:solidFill>
              </a:rPr>
              <a:t>ECPAT UK. Lisbon 2012</a:t>
            </a: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913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62536" y="1012011"/>
            <a:ext cx="3528392" cy="5112568"/>
          </a:xfrm>
        </p:spPr>
      </p:pic>
      <p:cxnSp>
        <p:nvCxnSpPr>
          <p:cNvPr id="6" name="Straight Arrow Connector 5"/>
          <p:cNvCxnSpPr/>
          <p:nvPr/>
        </p:nvCxnSpPr>
        <p:spPr>
          <a:xfrm>
            <a:off x="5789632" y="5197722"/>
            <a:ext cx="136815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164288" y="5589240"/>
            <a:ext cx="1224136" cy="1354217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</a:rPr>
              <a:t>London, </a:t>
            </a:r>
            <a:r>
              <a:rPr lang="en-GB" sz="2000" dirty="0" smtClean="0">
                <a:solidFill>
                  <a:schemeClr val="bg1"/>
                </a:solidFill>
              </a:rPr>
              <a:t>2001 &amp; 2004</a:t>
            </a:r>
          </a:p>
          <a:p>
            <a:endParaRPr lang="en-GB" dirty="0"/>
          </a:p>
        </p:txBody>
      </p:sp>
      <p:cxnSp>
        <p:nvCxnSpPr>
          <p:cNvPr id="14" name="Straight Arrow Connector 13"/>
          <p:cNvCxnSpPr>
            <a:endCxn id="4" idx="1"/>
          </p:cNvCxnSpPr>
          <p:nvPr/>
        </p:nvCxnSpPr>
        <p:spPr>
          <a:xfrm flipH="1">
            <a:off x="2962536" y="3270822"/>
            <a:ext cx="1944216" cy="2974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2757736" y="3803699"/>
            <a:ext cx="1968996" cy="108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2901752" y="4149080"/>
            <a:ext cx="1824980" cy="563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909102" y="4905164"/>
            <a:ext cx="244687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79089" y="3140968"/>
            <a:ext cx="1681166" cy="1107996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</a:rPr>
              <a:t>North and West, 2006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9552" y="4874557"/>
            <a:ext cx="108012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</a:rPr>
              <a:t>Wales, 2008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32239" y="2066082"/>
            <a:ext cx="1656185" cy="264687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60% of trafficked children missing 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 smtClean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672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2" grpId="0" animBg="1"/>
      <p:bldP spid="26" grpId="2" animBg="1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GB" dirty="0" smtClean="0">
                <a:solidFill>
                  <a:schemeClr val="accent1"/>
                </a:solidFill>
              </a:rPr>
              <a:t>Research Method </a:t>
            </a:r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693340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860032" y="4443209"/>
            <a:ext cx="3672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Increase in responses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xmlns="" val="116832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Lessons Learned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Research methods must quickly adapt to level of knowledge of trafficking</a:t>
            </a:r>
          </a:p>
          <a:p>
            <a:endParaRPr lang="en-GB" dirty="0"/>
          </a:p>
          <a:p>
            <a:r>
              <a:rPr lang="en-GB" dirty="0" smtClean="0"/>
              <a:t>Best results using multiple case scenarios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Use  “multi-disciplinary” research teams </a:t>
            </a:r>
          </a:p>
          <a:p>
            <a:pPr marL="0" indent="0">
              <a:buNone/>
            </a:pPr>
            <a:r>
              <a:rPr lang="en-GB" dirty="0" smtClean="0"/>
              <a:t>     (police, immigration, social work)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85904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Multi - disciplinary research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 smtClean="0">
                <a:solidFill>
                  <a:schemeClr val="accent1"/>
                </a:solidFill>
              </a:rPr>
              <a:t>UK-Bulgaria</a:t>
            </a:r>
          </a:p>
          <a:p>
            <a:pPr>
              <a:buFontTx/>
              <a:buChar char="-"/>
            </a:pPr>
            <a:r>
              <a:rPr lang="en-GB" dirty="0" smtClean="0">
                <a:solidFill>
                  <a:schemeClr val="accent1"/>
                </a:solidFill>
              </a:rPr>
              <a:t> 1 child, 16 years – 13 criminal complaints </a:t>
            </a:r>
          </a:p>
          <a:p>
            <a:pPr>
              <a:buFontTx/>
              <a:buChar char="-"/>
            </a:pPr>
            <a:r>
              <a:rPr lang="en-GB" dirty="0" smtClean="0">
                <a:solidFill>
                  <a:schemeClr val="accent2"/>
                </a:solidFill>
              </a:rPr>
              <a:t>28 journeys out of Bulgaria between 2001 -2010 with </a:t>
            </a:r>
            <a:r>
              <a:rPr lang="en-GB" dirty="0">
                <a:solidFill>
                  <a:schemeClr val="accent2"/>
                </a:solidFill>
              </a:rPr>
              <a:t>a total </a:t>
            </a:r>
            <a:r>
              <a:rPr lang="en-GB" dirty="0" smtClean="0">
                <a:solidFill>
                  <a:schemeClr val="accent2"/>
                </a:solidFill>
              </a:rPr>
              <a:t>of </a:t>
            </a:r>
            <a:r>
              <a:rPr lang="en-GB" dirty="0">
                <a:solidFill>
                  <a:schemeClr val="accent2"/>
                </a:solidFill>
              </a:rPr>
              <a:t>27 adults and four </a:t>
            </a:r>
            <a:r>
              <a:rPr lang="en-GB" dirty="0" smtClean="0">
                <a:solidFill>
                  <a:schemeClr val="accent2"/>
                </a:solidFill>
              </a:rPr>
              <a:t>children.  Crossed EU borders with 48 adults.</a:t>
            </a:r>
          </a:p>
          <a:p>
            <a:pPr>
              <a:buFontTx/>
              <a:buChar char="-"/>
            </a:pPr>
            <a:r>
              <a:rPr lang="en-GB" dirty="0" smtClean="0">
                <a:solidFill>
                  <a:schemeClr val="accent1"/>
                </a:solidFill>
              </a:rPr>
              <a:t>2001 </a:t>
            </a:r>
            <a:r>
              <a:rPr lang="en-GB" dirty="0">
                <a:solidFill>
                  <a:schemeClr val="accent1"/>
                </a:solidFill>
              </a:rPr>
              <a:t>– age </a:t>
            </a:r>
            <a:r>
              <a:rPr lang="en-GB" dirty="0" smtClean="0">
                <a:solidFill>
                  <a:schemeClr val="accent1"/>
                </a:solidFill>
              </a:rPr>
              <a:t>6/7 – travelled without parents</a:t>
            </a:r>
            <a:endParaRPr lang="en-GB" dirty="0">
              <a:solidFill>
                <a:schemeClr val="accent1"/>
              </a:solidFill>
            </a:endParaRPr>
          </a:p>
          <a:p>
            <a:pPr>
              <a:buFontTx/>
              <a:buChar char="-"/>
            </a:pPr>
            <a:r>
              <a:rPr lang="en-GB" dirty="0" smtClean="0">
                <a:solidFill>
                  <a:schemeClr val="accent2"/>
                </a:solidFill>
              </a:rPr>
              <a:t>19 adults have </a:t>
            </a:r>
            <a:r>
              <a:rPr lang="en-GB" dirty="0">
                <a:solidFill>
                  <a:schemeClr val="accent2"/>
                </a:solidFill>
              </a:rPr>
              <a:t>a criminal record (</a:t>
            </a:r>
            <a:r>
              <a:rPr lang="en-GB" dirty="0" smtClean="0">
                <a:solidFill>
                  <a:schemeClr val="accent2"/>
                </a:solidFill>
              </a:rPr>
              <a:t>Bulgaria</a:t>
            </a:r>
            <a:r>
              <a:rPr lang="en-GB" dirty="0">
                <a:solidFill>
                  <a:schemeClr val="accent2"/>
                </a:solidFill>
              </a:rPr>
              <a:t>, Greece, Austria, France, Germany or Italy</a:t>
            </a:r>
            <a:r>
              <a:rPr lang="en-GB" dirty="0" smtClean="0">
                <a:solidFill>
                  <a:schemeClr val="accent2"/>
                </a:solidFill>
              </a:rPr>
              <a:t>.) </a:t>
            </a:r>
            <a:endParaRPr lang="en-GB" sz="32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953709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148</Words>
  <Application>Microsoft Office PowerPoint</Application>
  <PresentationFormat>Apresentação no Ecrã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6" baseType="lpstr">
      <vt:lpstr>Office Theme</vt:lpstr>
      <vt:lpstr>Research on Child Trafficking</vt:lpstr>
      <vt:lpstr>Diapositivo 2</vt:lpstr>
      <vt:lpstr>Research Method </vt:lpstr>
      <vt:lpstr>Lessons Learned</vt:lpstr>
      <vt:lpstr>Multi - disciplinary research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Beddoe</dc:creator>
  <cp:lastModifiedBy>odetea</cp:lastModifiedBy>
  <cp:revision>23</cp:revision>
  <dcterms:created xsi:type="dcterms:W3CDTF">2012-09-08T20:13:21Z</dcterms:created>
  <dcterms:modified xsi:type="dcterms:W3CDTF">2012-09-14T08:02:40Z</dcterms:modified>
</cp:coreProperties>
</file>