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0E7C-5729-452E-9A8C-BDD5ACC8D530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58E8-7916-4F4F-A3A4-A71E063BC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686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0E7C-5729-452E-9A8C-BDD5ACC8D530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58E8-7916-4F4F-A3A4-A71E063BC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3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0E7C-5729-452E-9A8C-BDD5ACC8D530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58E8-7916-4F4F-A3A4-A71E063BC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12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0E7C-5729-452E-9A8C-BDD5ACC8D530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58E8-7916-4F4F-A3A4-A71E063BC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93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0E7C-5729-452E-9A8C-BDD5ACC8D530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58E8-7916-4F4F-A3A4-A71E063BC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326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0E7C-5729-452E-9A8C-BDD5ACC8D530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58E8-7916-4F4F-A3A4-A71E063BC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90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0E7C-5729-452E-9A8C-BDD5ACC8D530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58E8-7916-4F4F-A3A4-A71E063BC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0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0E7C-5729-452E-9A8C-BDD5ACC8D530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58E8-7916-4F4F-A3A4-A71E063BC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344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0E7C-5729-452E-9A8C-BDD5ACC8D530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58E8-7916-4F4F-A3A4-A71E063BC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113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0E7C-5729-452E-9A8C-BDD5ACC8D530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58E8-7916-4F4F-A3A4-A71E063BC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513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0E7C-5729-452E-9A8C-BDD5ACC8D530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558E8-7916-4F4F-A3A4-A71E063BC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17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D0E7C-5729-452E-9A8C-BDD5ACC8D530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558E8-7916-4F4F-A3A4-A71E063BC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036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592288"/>
          </a:xfrm>
        </p:spPr>
        <p:txBody>
          <a:bodyPr/>
          <a:lstStyle/>
          <a:p>
            <a:r>
              <a:rPr lang="en-GB" dirty="0" smtClean="0"/>
              <a:t>The fight against Trafficking in Human Beings </a:t>
            </a:r>
            <a:br>
              <a:rPr lang="en-GB" dirty="0" smtClean="0"/>
            </a:br>
            <a:r>
              <a:rPr lang="en-GB" sz="1800" dirty="0" smtClean="0"/>
              <a:t>(Rome, 22 March 2012)</a:t>
            </a:r>
            <a:endParaRPr lang="en-GB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en-GB" dirty="0" smtClean="0"/>
          </a:p>
          <a:p>
            <a:pPr algn="l"/>
            <a:endParaRPr lang="en-GB" dirty="0"/>
          </a:p>
          <a:p>
            <a:pPr algn="l"/>
            <a:r>
              <a:rPr lang="en-GB" dirty="0" smtClean="0"/>
              <a:t>Maggiore Anna </a:t>
            </a:r>
            <a:r>
              <a:rPr lang="en-GB" dirty="0" err="1" smtClean="0"/>
              <a:t>Bonifazi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587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1800" dirty="0"/>
              <a:t>Special Operations  Group of Italian </a:t>
            </a:r>
            <a:r>
              <a:rPr lang="en-GB" sz="1800" dirty="0" err="1"/>
              <a:t>Carabinieri</a:t>
            </a:r>
            <a:endParaRPr lang="en-GB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/>
              <a:t>Operation </a:t>
            </a:r>
            <a:r>
              <a:rPr lang="en-GB" sz="2000" b="1" dirty="0" smtClean="0"/>
              <a:t>CARONTE </a:t>
            </a:r>
            <a:r>
              <a:rPr lang="en-GB" sz="2000" b="1" dirty="0"/>
              <a:t>(year </a:t>
            </a:r>
            <a:r>
              <a:rPr lang="en-GB" sz="2000" b="1" dirty="0" smtClean="0"/>
              <a:t>2009)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endParaRPr lang="en-GB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508976"/>
              </p:ext>
            </p:extLst>
          </p:nvPr>
        </p:nvGraphicFramePr>
        <p:xfrm>
          <a:off x="467544" y="2348880"/>
          <a:ext cx="6108700" cy="819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4124"/>
                <a:gridCol w="2884576"/>
              </a:tblGrid>
              <a:tr h="2667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u="none" strike="noStrike" dirty="0">
                          <a:effectLst/>
                        </a:rPr>
                        <a:t>Italy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17 arrests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u="none" strike="noStrike" dirty="0">
                          <a:effectLst/>
                        </a:rPr>
                        <a:t>Criminal </a:t>
                      </a:r>
                      <a:r>
                        <a:rPr lang="en-GB" sz="1600" u="none" strike="noStrike" dirty="0" smtClean="0">
                          <a:effectLst/>
                        </a:rPr>
                        <a:t>matrix: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North - African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498486"/>
              </p:ext>
            </p:extLst>
          </p:nvPr>
        </p:nvGraphicFramePr>
        <p:xfrm>
          <a:off x="539552" y="4077072"/>
          <a:ext cx="6108700" cy="1647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4124"/>
                <a:gridCol w="2884576"/>
              </a:tblGrid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TRANSNATIONAL ORGANISED CRIME AIMED </a:t>
                      </a:r>
                      <a:r>
                        <a:rPr lang="en-GB" sz="1200" b="1" u="none" strike="noStrike" dirty="0" smtClean="0">
                          <a:effectLst/>
                        </a:rPr>
                        <a:t>AT: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Trafficking in human beings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Smuggling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Counterfeiting of Identity Documents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029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1800" dirty="0" smtClean="0"/>
              <a:t>Special Operations  Group of Italian </a:t>
            </a:r>
            <a:r>
              <a:rPr lang="en-GB" sz="1800" dirty="0" err="1" smtClean="0"/>
              <a:t>Carabinieri</a:t>
            </a:r>
            <a:endParaRPr lang="en-GB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400" b="1" dirty="0" smtClean="0"/>
              <a:t>Phases</a:t>
            </a:r>
            <a:r>
              <a:rPr lang="en-GB" sz="1400" dirty="0" smtClean="0"/>
              <a:t>:</a:t>
            </a:r>
          </a:p>
          <a:p>
            <a:pPr>
              <a:buFontTx/>
              <a:buChar char="-"/>
            </a:pPr>
            <a:r>
              <a:rPr lang="en-GB" sz="1400" dirty="0" smtClean="0"/>
              <a:t>Recruitment</a:t>
            </a:r>
          </a:p>
          <a:p>
            <a:pPr>
              <a:buFontTx/>
              <a:buChar char="-"/>
            </a:pPr>
            <a:r>
              <a:rPr lang="en-GB" sz="1400" dirty="0" smtClean="0"/>
              <a:t>Transportation</a:t>
            </a:r>
          </a:p>
          <a:p>
            <a:pPr>
              <a:buFontTx/>
              <a:buChar char="-"/>
            </a:pPr>
            <a:r>
              <a:rPr lang="en-GB" sz="1400" dirty="0" smtClean="0"/>
              <a:t>Reception/ Logistical support</a:t>
            </a:r>
          </a:p>
          <a:p>
            <a:pPr marL="0" indent="0">
              <a:buNone/>
            </a:pPr>
            <a:r>
              <a:rPr lang="en-GB" sz="1400" b="1" dirty="0" smtClean="0"/>
              <a:t/>
            </a:r>
            <a:br>
              <a:rPr lang="en-GB" sz="1400" b="1" dirty="0" smtClean="0"/>
            </a:br>
            <a:r>
              <a:rPr lang="en-GB" sz="1400" b="1" dirty="0" smtClean="0"/>
              <a:t>Use of deception and threat</a:t>
            </a:r>
            <a:r>
              <a:rPr lang="en-GB" sz="1400" dirty="0" smtClean="0"/>
              <a:t>:</a:t>
            </a:r>
          </a:p>
          <a:p>
            <a:pPr>
              <a:buFontTx/>
              <a:buChar char="-"/>
            </a:pPr>
            <a:r>
              <a:rPr lang="en-GB" sz="1400" dirty="0" smtClean="0"/>
              <a:t>False promise of legal work</a:t>
            </a:r>
          </a:p>
          <a:p>
            <a:pPr>
              <a:buFontTx/>
              <a:buChar char="-"/>
            </a:pPr>
            <a:r>
              <a:rPr lang="en-GB" sz="1400" dirty="0" smtClean="0"/>
              <a:t>Recruitment by someone known and trusted by victim</a:t>
            </a:r>
          </a:p>
          <a:p>
            <a:pPr>
              <a:buFontTx/>
              <a:buChar char="-"/>
            </a:pPr>
            <a:r>
              <a:rPr lang="en-GB" sz="1400" dirty="0" smtClean="0"/>
              <a:t>Use of psychological violence</a:t>
            </a:r>
          </a:p>
          <a:p>
            <a:pPr>
              <a:buFontTx/>
              <a:buChar char="-"/>
            </a:pPr>
            <a:r>
              <a:rPr lang="en-GB" sz="1400" dirty="0" smtClean="0"/>
              <a:t>Threats to family members in the country of origin</a:t>
            </a:r>
          </a:p>
          <a:p>
            <a:pPr>
              <a:buFontTx/>
              <a:buChar char="-"/>
            </a:pPr>
            <a:r>
              <a:rPr lang="en-GB" sz="1400" dirty="0" smtClean="0"/>
              <a:t> Subjugation of victims with magic rituals (e.g. </a:t>
            </a:r>
            <a:r>
              <a:rPr lang="en-GB" sz="1400" dirty="0" err="1" smtClean="0"/>
              <a:t>Wodoo</a:t>
            </a:r>
            <a:r>
              <a:rPr lang="en-GB" sz="1400" dirty="0" smtClean="0"/>
              <a:t> for Nigerian women)</a:t>
            </a:r>
          </a:p>
          <a:p>
            <a:pPr marL="0" indent="0">
              <a:buNone/>
            </a:pPr>
            <a:r>
              <a:rPr lang="en-GB" sz="1400" b="1" dirty="0" smtClean="0"/>
              <a:t/>
            </a:r>
            <a:br>
              <a:rPr lang="en-GB" sz="1400" b="1" dirty="0" smtClean="0"/>
            </a:br>
            <a:r>
              <a:rPr lang="en-GB" sz="1400" b="1" dirty="0" smtClean="0"/>
              <a:t>Huge economic interests:</a:t>
            </a:r>
          </a:p>
          <a:p>
            <a:pPr>
              <a:buFontTx/>
              <a:buChar char="-"/>
            </a:pPr>
            <a:r>
              <a:rPr lang="en-GB" sz="1400" dirty="0" smtClean="0"/>
              <a:t>Phenomenon of multi-trafficking ( people, drugs, firearms, etc.)</a:t>
            </a:r>
          </a:p>
          <a:p>
            <a:pPr marL="0" indent="0">
              <a:buNone/>
            </a:pPr>
            <a:r>
              <a:rPr lang="en-GB" sz="1400" b="1" dirty="0" smtClean="0"/>
              <a:t/>
            </a:r>
            <a:br>
              <a:rPr lang="en-GB" sz="1400" b="1" dirty="0" smtClean="0"/>
            </a:br>
            <a:r>
              <a:rPr lang="en-GB" sz="1400" b="1" dirty="0" smtClean="0"/>
              <a:t>Transnationalism </a:t>
            </a:r>
          </a:p>
          <a:p>
            <a:pPr marL="0" indent="0">
              <a:buNone/>
            </a:pPr>
            <a:r>
              <a:rPr lang="en-GB" sz="1400" dirty="0" smtClean="0"/>
              <a:t>Transnational crime in at least 2 state</a:t>
            </a:r>
          </a:p>
          <a:p>
            <a:pPr marL="0" indent="0">
              <a:buNone/>
            </a:pPr>
            <a:endParaRPr lang="en-GB" sz="1400" b="1" dirty="0" smtClean="0"/>
          </a:p>
          <a:p>
            <a:pPr marL="0" indent="0">
              <a:buNone/>
            </a:pPr>
            <a:r>
              <a:rPr lang="en-GB" sz="1400" b="1" dirty="0" smtClean="0"/>
              <a:t>Linguistic and cultural complexity</a:t>
            </a:r>
          </a:p>
          <a:p>
            <a:pPr marL="0" indent="0">
              <a:buNone/>
            </a:pPr>
            <a:r>
              <a:rPr lang="en-GB" sz="1400" dirty="0" smtClean="0"/>
              <a:t>-</a:t>
            </a:r>
            <a:r>
              <a:rPr lang="en-GB" sz="1400" b="1" dirty="0" smtClean="0"/>
              <a:t> </a:t>
            </a:r>
            <a:r>
              <a:rPr lang="en-GB" sz="1400" dirty="0" smtClean="0"/>
              <a:t>Need for cultural mediators, interpreters, psychologists, bilingual police force, priests, etc.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481175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1800" dirty="0" smtClean="0"/>
              <a:t>Special Operations  Group of Italian </a:t>
            </a:r>
            <a:r>
              <a:rPr lang="en-GB" sz="1800" dirty="0" err="1" smtClean="0"/>
              <a:t>Carabinieri</a:t>
            </a:r>
            <a:endParaRPr lang="en-GB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8408178"/>
              </p:ext>
            </p:extLst>
          </p:nvPr>
        </p:nvGraphicFramePr>
        <p:xfrm>
          <a:off x="457200" y="1600200"/>
          <a:ext cx="8229600" cy="4853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958166">
                <a:tc>
                  <a:txBody>
                    <a:bodyPr/>
                    <a:lstStyle/>
                    <a:p>
                      <a:r>
                        <a:rPr lang="en-GB" dirty="0" smtClean="0"/>
                        <a:t>Law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Beneficiaries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Objective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Content</a:t>
                      </a:r>
                      <a:endParaRPr lang="en-GB" dirty="0"/>
                    </a:p>
                  </a:txBody>
                  <a:tcPr/>
                </a:tc>
              </a:tr>
              <a:tr h="1947485">
                <a:tc>
                  <a:txBody>
                    <a:bodyPr/>
                    <a:lstStyle/>
                    <a:p>
                      <a:r>
                        <a:rPr lang="en-GB" dirty="0" smtClean="0"/>
                        <a:t>Art.</a:t>
                      </a:r>
                      <a:r>
                        <a:rPr lang="en-GB" baseline="0" dirty="0" smtClean="0"/>
                        <a:t> 18 D. </a:t>
                      </a:r>
                      <a:r>
                        <a:rPr lang="en-GB" baseline="0" dirty="0" err="1" smtClean="0"/>
                        <a:t>lgs</a:t>
                      </a:r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286/98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Both domestic and foreign</a:t>
                      </a:r>
                      <a:r>
                        <a:rPr lang="en-GB" baseline="0" dirty="0" smtClean="0"/>
                        <a:t> v</a:t>
                      </a:r>
                      <a:r>
                        <a:rPr lang="en-GB" dirty="0" smtClean="0"/>
                        <a:t>ictims of violence and severe exploitation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Assistance and social integration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Medium- term programme of assistance and permit of residence on humanitarian</a:t>
                      </a:r>
                      <a:r>
                        <a:rPr lang="en-GB" baseline="0" dirty="0" smtClean="0"/>
                        <a:t> grounds</a:t>
                      </a:r>
                      <a:endParaRPr lang="en-GB" dirty="0"/>
                    </a:p>
                  </a:txBody>
                  <a:tcPr/>
                </a:tc>
              </a:tr>
              <a:tr h="1947485">
                <a:tc>
                  <a:txBody>
                    <a:bodyPr/>
                    <a:lstStyle/>
                    <a:p>
                      <a:r>
                        <a:rPr lang="en-GB" dirty="0" smtClean="0"/>
                        <a:t>Art. 13 Law </a:t>
                      </a:r>
                      <a:br>
                        <a:rPr lang="en-GB" dirty="0" smtClean="0"/>
                      </a:br>
                      <a:r>
                        <a:rPr lang="en-GB" dirty="0" smtClean="0"/>
                        <a:t>228/03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Domestic</a:t>
                      </a:r>
                      <a:r>
                        <a:rPr lang="en-GB" baseline="0" dirty="0" smtClean="0"/>
                        <a:t> and foreign victims of trafficking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Immediate assistance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Emergency</a:t>
                      </a:r>
                      <a:r>
                        <a:rPr lang="en-GB" baseline="0" dirty="0" smtClean="0"/>
                        <a:t> programme of assistance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3992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1800" dirty="0" smtClean="0"/>
              <a:t>Special Operations  Group of Italian </a:t>
            </a:r>
            <a:r>
              <a:rPr lang="en-GB" sz="1800" dirty="0" err="1" smtClean="0"/>
              <a:t>Carabinieri</a:t>
            </a:r>
            <a:endParaRPr lang="en-GB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400" b="1" dirty="0" smtClean="0"/>
              <a:t>Who are the victims?</a:t>
            </a:r>
          </a:p>
          <a:p>
            <a:pPr>
              <a:buFontTx/>
              <a:buChar char="-"/>
            </a:pPr>
            <a:r>
              <a:rPr lang="en-GB" sz="1400" dirty="0" smtClean="0"/>
              <a:t>Men</a:t>
            </a:r>
          </a:p>
          <a:p>
            <a:pPr>
              <a:buFontTx/>
              <a:buChar char="-"/>
            </a:pPr>
            <a:r>
              <a:rPr lang="en-GB" sz="1400" dirty="0" smtClean="0"/>
              <a:t>Women</a:t>
            </a:r>
          </a:p>
          <a:p>
            <a:pPr>
              <a:buFontTx/>
              <a:buChar char="-"/>
            </a:pPr>
            <a:r>
              <a:rPr lang="en-GB" sz="1400" dirty="0" smtClean="0"/>
              <a:t>Minors</a:t>
            </a:r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sz="1400" b="1" dirty="0" smtClean="0"/>
              <a:t>Where are they from?</a:t>
            </a:r>
          </a:p>
          <a:p>
            <a:pPr>
              <a:buFontTx/>
              <a:buChar char="-"/>
            </a:pPr>
            <a:r>
              <a:rPr lang="en-GB" sz="1400" dirty="0" smtClean="0"/>
              <a:t>Eastern </a:t>
            </a:r>
            <a:r>
              <a:rPr lang="en-GB" sz="1400" dirty="0" smtClean="0"/>
              <a:t>Europe</a:t>
            </a:r>
          </a:p>
          <a:p>
            <a:pPr>
              <a:buFontTx/>
              <a:buChar char="-"/>
            </a:pPr>
            <a:r>
              <a:rPr lang="en-GB" sz="1400" dirty="0" smtClean="0"/>
              <a:t>Africa</a:t>
            </a:r>
          </a:p>
          <a:p>
            <a:pPr>
              <a:buFontTx/>
              <a:buChar char="-"/>
            </a:pPr>
            <a:r>
              <a:rPr lang="en-GB" sz="1400" dirty="0" smtClean="0"/>
              <a:t>Asia</a:t>
            </a:r>
          </a:p>
          <a:p>
            <a:pPr>
              <a:buFontTx/>
              <a:buChar char="-"/>
            </a:pPr>
            <a:r>
              <a:rPr lang="en-GB" sz="1400" dirty="0" smtClean="0"/>
              <a:t>South America</a:t>
            </a:r>
          </a:p>
          <a:p>
            <a:pPr>
              <a:buFontTx/>
              <a:buChar char="-"/>
            </a:pPr>
            <a:endParaRPr lang="en-GB" sz="1400" dirty="0"/>
          </a:p>
          <a:p>
            <a:pPr marL="0" indent="0">
              <a:buNone/>
            </a:pPr>
            <a:r>
              <a:rPr lang="en-GB" sz="1400" b="1" dirty="0" smtClean="0"/>
              <a:t>What type of exploitation?</a:t>
            </a:r>
          </a:p>
          <a:p>
            <a:pPr>
              <a:buFontTx/>
              <a:buChar char="-"/>
            </a:pPr>
            <a:r>
              <a:rPr lang="en-GB" sz="1400" dirty="0" smtClean="0"/>
              <a:t>Labour exploitation</a:t>
            </a:r>
          </a:p>
          <a:p>
            <a:pPr>
              <a:buFontTx/>
              <a:buChar char="-"/>
            </a:pPr>
            <a:r>
              <a:rPr lang="en-GB" sz="1400" dirty="0" smtClean="0"/>
              <a:t>Sexual exploitation</a:t>
            </a:r>
          </a:p>
          <a:p>
            <a:pPr>
              <a:buFontTx/>
              <a:buChar char="-"/>
            </a:pPr>
            <a:r>
              <a:rPr lang="en-GB" sz="1400" dirty="0" smtClean="0"/>
              <a:t>Criminal activities/ street begging</a:t>
            </a:r>
            <a:r>
              <a:rPr lang="en-GB" sz="1400" dirty="0"/>
              <a:t/>
            </a:r>
            <a:br>
              <a:rPr lang="en-GB" sz="1400" dirty="0"/>
            </a:br>
            <a:endParaRPr lang="en-GB" sz="1400" dirty="0" smtClean="0"/>
          </a:p>
          <a:p>
            <a:pPr marL="0" indent="0">
              <a:buNone/>
            </a:pPr>
            <a:r>
              <a:rPr lang="en-GB" sz="1400" b="1" dirty="0" smtClean="0"/>
              <a:t>What are the man features of human trafficking?</a:t>
            </a:r>
          </a:p>
          <a:p>
            <a:pPr>
              <a:buFontTx/>
              <a:buChar char="-"/>
            </a:pPr>
            <a:r>
              <a:rPr lang="en-GB" sz="1400" dirty="0" smtClean="0"/>
              <a:t>Organised</a:t>
            </a:r>
          </a:p>
          <a:p>
            <a:pPr>
              <a:buFontTx/>
              <a:buChar char="-"/>
            </a:pPr>
            <a:r>
              <a:rPr lang="en-GB" sz="1400" dirty="0" smtClean="0"/>
              <a:t>Transnational</a:t>
            </a:r>
          </a:p>
          <a:p>
            <a:pPr>
              <a:buFontTx/>
              <a:buChar char="-"/>
            </a:pPr>
            <a:r>
              <a:rPr lang="en-GB" sz="1400" dirty="0" smtClean="0"/>
              <a:t>Linked to other forms of international </a:t>
            </a:r>
            <a:r>
              <a:rPr lang="en-GB" sz="1400" dirty="0" smtClean="0"/>
              <a:t>trafficking</a:t>
            </a:r>
            <a:endParaRPr lang="en-GB" sz="1400" dirty="0" smtClean="0"/>
          </a:p>
        </p:txBody>
      </p:sp>
    </p:spTree>
    <p:extLst>
      <p:ext uri="{BB962C8B-B14F-4D97-AF65-F5344CB8AC3E}">
        <p14:creationId xmlns:p14="http://schemas.microsoft.com/office/powerpoint/2010/main" val="337576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1800" dirty="0" smtClean="0"/>
              <a:t>Special Operations  Group of Italian </a:t>
            </a:r>
            <a:r>
              <a:rPr lang="en-GB" sz="1800" dirty="0" err="1" smtClean="0"/>
              <a:t>Carabinieri</a:t>
            </a:r>
            <a:endParaRPr lang="en-GB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400" dirty="0" smtClean="0"/>
              <a:t>A victim of trafficking:</a:t>
            </a:r>
          </a:p>
          <a:p>
            <a:r>
              <a:rPr lang="en-GB" sz="1400" dirty="0" smtClean="0"/>
              <a:t>does not </a:t>
            </a:r>
            <a:r>
              <a:rPr lang="en-GB" sz="1400" dirty="0" smtClean="0"/>
              <a:t>recognise </a:t>
            </a:r>
            <a:r>
              <a:rPr lang="en-GB" sz="1400" dirty="0" smtClean="0"/>
              <a:t>the context of trafficking;</a:t>
            </a:r>
          </a:p>
          <a:p>
            <a:r>
              <a:rPr lang="en-GB" sz="1400" dirty="0"/>
              <a:t>b</a:t>
            </a:r>
            <a:r>
              <a:rPr lang="en-GB" sz="1400" dirty="0" smtClean="0"/>
              <a:t>elieves in the trafficker’s ‘promises’;</a:t>
            </a:r>
            <a:endParaRPr lang="en-GB" sz="1400" dirty="0"/>
          </a:p>
          <a:p>
            <a:r>
              <a:rPr lang="en-GB" sz="1400" dirty="0" smtClean="0"/>
              <a:t>Even if she has doubts, she deludes herself into believe that the exploitation will be short and she will eventually regain her freedom;</a:t>
            </a:r>
          </a:p>
          <a:p>
            <a:r>
              <a:rPr lang="en-GB" sz="1400" dirty="0" smtClean="0"/>
              <a:t>If she has experienced physical or sexual violence, she feels guilty and uncomfortable;</a:t>
            </a:r>
          </a:p>
          <a:p>
            <a:r>
              <a:rPr lang="en-GB" sz="1400" dirty="0" smtClean="0"/>
              <a:t>She is worried about herself and her family;</a:t>
            </a:r>
          </a:p>
          <a:p>
            <a:r>
              <a:rPr lang="en-GB" sz="1400" dirty="0" smtClean="0"/>
              <a:t>She does not trust the police;</a:t>
            </a:r>
          </a:p>
          <a:p>
            <a:r>
              <a:rPr lang="en-GB" sz="1400" dirty="0" smtClean="0"/>
              <a:t>She is scared.</a:t>
            </a:r>
          </a:p>
          <a:p>
            <a:endParaRPr lang="en-GB" sz="1400" dirty="0" smtClean="0"/>
          </a:p>
        </p:txBody>
      </p:sp>
    </p:spTree>
    <p:extLst>
      <p:ext uri="{BB962C8B-B14F-4D97-AF65-F5344CB8AC3E}">
        <p14:creationId xmlns:p14="http://schemas.microsoft.com/office/powerpoint/2010/main" val="3285800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1800" dirty="0"/>
              <a:t>Special Operations  Group of Italian </a:t>
            </a:r>
            <a:r>
              <a:rPr lang="en-GB" sz="1800" dirty="0" err="1"/>
              <a:t>Carabinieri</a:t>
            </a:r>
            <a:endParaRPr lang="en-GB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400" dirty="0"/>
              <a:t>A victim of </a:t>
            </a:r>
            <a:r>
              <a:rPr lang="en-GB" sz="1400" dirty="0" smtClean="0"/>
              <a:t>trafficking:</a:t>
            </a:r>
          </a:p>
          <a:p>
            <a:r>
              <a:rPr lang="en-GB" sz="1400" dirty="0"/>
              <a:t>m</a:t>
            </a:r>
            <a:r>
              <a:rPr lang="en-GB" sz="1400" dirty="0" smtClean="0"/>
              <a:t>ight have been indoctrinated and intimidated by the trafficker;</a:t>
            </a:r>
          </a:p>
          <a:p>
            <a:r>
              <a:rPr lang="en-GB" sz="1400" dirty="0"/>
              <a:t>m</a:t>
            </a:r>
            <a:r>
              <a:rPr lang="en-GB" sz="1400" dirty="0" smtClean="0"/>
              <a:t>ight have been brainwashed;</a:t>
            </a:r>
          </a:p>
          <a:p>
            <a:r>
              <a:rPr lang="en-GB" sz="1400" dirty="0"/>
              <a:t>m</a:t>
            </a:r>
            <a:r>
              <a:rPr lang="en-GB" sz="1400" dirty="0" smtClean="0"/>
              <a:t>ight be confused;</a:t>
            </a:r>
          </a:p>
          <a:p>
            <a:r>
              <a:rPr lang="en-GB" sz="1400" dirty="0"/>
              <a:t>m</a:t>
            </a:r>
            <a:r>
              <a:rPr lang="en-GB" sz="1400" dirty="0" smtClean="0"/>
              <a:t>ight have an hostile attitude, might be angry, scared and distrustful;</a:t>
            </a:r>
          </a:p>
          <a:p>
            <a:r>
              <a:rPr lang="en-GB" sz="1400" dirty="0"/>
              <a:t>m</a:t>
            </a:r>
            <a:r>
              <a:rPr lang="en-GB" sz="1400" dirty="0" smtClean="0"/>
              <a:t>ight not be willing to doubt the ‘good will’ of her trafficker especially if she feels tied to him/her by some sort of relationship;</a:t>
            </a:r>
          </a:p>
          <a:p>
            <a:r>
              <a:rPr lang="en-GB" sz="1400" dirty="0"/>
              <a:t>m</a:t>
            </a:r>
            <a:r>
              <a:rPr lang="en-GB" sz="1400" dirty="0" smtClean="0"/>
              <a:t>ight lie.</a:t>
            </a:r>
          </a:p>
          <a:p>
            <a:endParaRPr lang="en-GB" sz="1400" dirty="0" smtClean="0"/>
          </a:p>
          <a:p>
            <a:endParaRPr lang="en-GB" sz="1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015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1800" dirty="0"/>
              <a:t>Special Operations  Group of Italian </a:t>
            </a:r>
            <a:r>
              <a:rPr lang="en-GB" sz="1800" dirty="0" err="1"/>
              <a:t>Carabinieri</a:t>
            </a:r>
            <a:endParaRPr lang="en-GB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 smtClean="0"/>
              <a:t>Operation NUOVA ERA (year 2005)</a:t>
            </a:r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endParaRPr lang="en-GB" sz="18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188791"/>
              </p:ext>
            </p:extLst>
          </p:nvPr>
        </p:nvGraphicFramePr>
        <p:xfrm>
          <a:off x="611560" y="2132856"/>
          <a:ext cx="2808312" cy="149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8"/>
                <a:gridCol w="936104"/>
              </a:tblGrid>
              <a:tr h="3069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u="none" strike="noStrike" dirty="0">
                          <a:effectLst/>
                        </a:rPr>
                        <a:t>Italy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23 arrests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69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u="none" strike="noStrike">
                          <a:effectLst/>
                        </a:rPr>
                        <a:t>Greece (op. JINDA)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42 arrests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1788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u="none" strike="noStrike">
                          <a:effectLst/>
                        </a:rPr>
                        <a:t>Turkey (op. YAYLA)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33 arrests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48401">
                <a:tc>
                  <a:txBody>
                    <a:bodyPr/>
                    <a:lstStyle/>
                    <a:p>
                      <a:pPr algn="l" rtl="0" fontAlgn="ctr"/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1788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u="none" strike="noStrike" dirty="0">
                          <a:effectLst/>
                        </a:rPr>
                        <a:t>Criminal matrix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Chinese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566012"/>
              </p:ext>
            </p:extLst>
          </p:nvPr>
        </p:nvGraphicFramePr>
        <p:xfrm>
          <a:off x="683568" y="3861048"/>
          <a:ext cx="4824536" cy="26669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6264"/>
                <a:gridCol w="2448272"/>
              </a:tblGrid>
              <a:tr h="28003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 smtClean="0">
                          <a:effectLst/>
                          <a:latin typeface="+mn-lt"/>
                        </a:rPr>
                        <a:t>MAFIA ORGANISED</a:t>
                      </a:r>
                      <a:r>
                        <a:rPr lang="en-GB" sz="1200" b="1" u="none" strike="noStrike" baseline="0" dirty="0" smtClean="0">
                          <a:effectLst/>
                          <a:latin typeface="+mn-lt"/>
                        </a:rPr>
                        <a:t> CRIME</a:t>
                      </a:r>
                      <a:r>
                        <a:rPr lang="en-GB" sz="1200" b="1" u="none" strike="noStrike" dirty="0" smtClean="0">
                          <a:effectLst/>
                          <a:latin typeface="+mn-lt"/>
                        </a:rPr>
                        <a:t>: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80031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Counterfeiting of documents</a:t>
                      </a:r>
                      <a:endParaRPr lang="en-GB" sz="14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80031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Kidnapping 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80031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80031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Enslavement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80031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80031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Trafficking in human beings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80031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80031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Labour</a:t>
                      </a:r>
                      <a:r>
                        <a:rPr lang="en-GB" sz="1400" b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Exploitation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888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1800" dirty="0"/>
              <a:t>Special Operations  Group of Italian </a:t>
            </a:r>
            <a:r>
              <a:rPr lang="en-GB" sz="1800" dirty="0" err="1"/>
              <a:t>Carabinieri</a:t>
            </a:r>
            <a:endParaRPr lang="en-GB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 smtClean="0"/>
              <a:t>Operation TERRA PROMESSA (year 2006)</a:t>
            </a:r>
            <a:br>
              <a:rPr lang="en-GB" sz="2000" b="1" dirty="0" smtClean="0"/>
            </a:br>
            <a:endParaRPr lang="en-GB" sz="2000" b="1" dirty="0" smtClean="0"/>
          </a:p>
          <a:p>
            <a:pPr marL="0" indent="0">
              <a:buNone/>
            </a:pPr>
            <a:endParaRPr lang="en-GB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049620"/>
              </p:ext>
            </p:extLst>
          </p:nvPr>
        </p:nvGraphicFramePr>
        <p:xfrm>
          <a:off x="683568" y="2420888"/>
          <a:ext cx="4165600" cy="1285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9300"/>
                <a:gridCol w="2146300"/>
              </a:tblGrid>
              <a:tr h="2667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u="none" strike="noStrike" dirty="0">
                          <a:effectLst/>
                        </a:rPr>
                        <a:t>Italy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27 arrests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u="none" strike="noStrike" dirty="0">
                          <a:effectLst/>
                        </a:rPr>
                        <a:t>Poland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13 arrests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u="none" strike="noStrike" dirty="0">
                          <a:effectLst/>
                        </a:rPr>
                        <a:t>Criminal </a:t>
                      </a:r>
                      <a:r>
                        <a:rPr lang="en-GB" sz="1600" u="none" strike="noStrike" dirty="0" smtClean="0">
                          <a:effectLst/>
                        </a:rPr>
                        <a:t>matrix: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Polish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218125"/>
              </p:ext>
            </p:extLst>
          </p:nvPr>
        </p:nvGraphicFramePr>
        <p:xfrm>
          <a:off x="755576" y="4221088"/>
          <a:ext cx="4165600" cy="1647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9300"/>
                <a:gridCol w="2146300"/>
              </a:tblGrid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ORGANISED CRIME AIMED </a:t>
                      </a:r>
                      <a:r>
                        <a:rPr lang="en-GB" sz="1200" b="1" u="none" strike="noStrike" dirty="0" smtClean="0">
                          <a:effectLst/>
                        </a:rPr>
                        <a:t>AT: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Trafficking in human beings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Enslavement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Labour Exploitation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295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1800" dirty="0"/>
              <a:t>Special Operations  Group of Italian </a:t>
            </a:r>
            <a:r>
              <a:rPr lang="en-GB" sz="1800" dirty="0" err="1"/>
              <a:t>Carabinieri</a:t>
            </a:r>
            <a:endParaRPr lang="en-GB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/>
              <a:t>Operation </a:t>
            </a:r>
            <a:r>
              <a:rPr lang="en-GB" sz="2000" b="1" dirty="0" smtClean="0"/>
              <a:t>VIOLA (year 2008 -2009)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endParaRPr lang="en-GB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011691"/>
              </p:ext>
            </p:extLst>
          </p:nvPr>
        </p:nvGraphicFramePr>
        <p:xfrm>
          <a:off x="539552" y="2276872"/>
          <a:ext cx="5334000" cy="21457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7800"/>
                <a:gridCol w="2616200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u="none" strike="noStrike" dirty="0">
                          <a:effectLst/>
                          <a:latin typeface="+mn-lt"/>
                        </a:rPr>
                        <a:t>1st phase - year 2008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400" b="0" u="none" strike="noStrike" dirty="0">
                          <a:effectLst/>
                          <a:latin typeface="+mn-lt"/>
                        </a:rPr>
                        <a:t>Italy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u="none" strike="noStrike">
                          <a:effectLst/>
                          <a:latin typeface="+mn-lt"/>
                        </a:rPr>
                        <a:t>19 arrests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400" b="0" u="none" strike="noStrike" dirty="0">
                          <a:effectLst/>
                          <a:latin typeface="+mn-lt"/>
                        </a:rPr>
                        <a:t>Netherlands (op. </a:t>
                      </a:r>
                      <a:r>
                        <a:rPr lang="en-GB" sz="1400" b="0" u="none" strike="noStrike" dirty="0" err="1">
                          <a:effectLst/>
                          <a:latin typeface="+mn-lt"/>
                        </a:rPr>
                        <a:t>Kollvis</a:t>
                      </a:r>
                      <a:r>
                        <a:rPr lang="en-GB" sz="1400" b="0" u="none" strike="noStrike" dirty="0">
                          <a:effectLst/>
                          <a:latin typeface="+mn-lt"/>
                        </a:rPr>
                        <a:t>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u="none" strike="noStrike" dirty="0">
                          <a:effectLst/>
                          <a:latin typeface="+mn-lt"/>
                        </a:rPr>
                        <a:t>29 arrests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u="none" strike="noStrike" dirty="0">
                          <a:effectLst/>
                          <a:latin typeface="+mn-lt"/>
                        </a:rPr>
                        <a:t>1st phase - year 2009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6084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400" b="0" u="none" strike="noStrike" dirty="0">
                          <a:effectLst/>
                          <a:latin typeface="+mn-lt"/>
                        </a:rPr>
                        <a:t>(Italy, Nigeria, Turkey, </a:t>
                      </a:r>
                      <a:r>
                        <a:rPr lang="en-GB" sz="1400" b="0" u="none" strike="noStrike" dirty="0" err="1">
                          <a:effectLst/>
                          <a:latin typeface="+mn-lt"/>
                        </a:rPr>
                        <a:t>Bulgary</a:t>
                      </a:r>
                      <a:r>
                        <a:rPr lang="en-GB" sz="1400" b="0" u="none" strike="noStrike" dirty="0">
                          <a:effectLst/>
                          <a:latin typeface="+mn-lt"/>
                        </a:rPr>
                        <a:t>, Netherlands, Colombia)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u="none" strike="noStrike" dirty="0">
                          <a:effectLst/>
                          <a:latin typeface="+mn-lt"/>
                        </a:rPr>
                        <a:t>35 arrests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72008">
                <a:tc>
                  <a:txBody>
                    <a:bodyPr/>
                    <a:lstStyle/>
                    <a:p>
                      <a:pPr algn="l" rtl="0" fontAlgn="ctr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400" b="0" u="none" strike="noStrike" dirty="0">
                          <a:effectLst/>
                          <a:latin typeface="+mn-lt"/>
                        </a:rPr>
                        <a:t>Criminal </a:t>
                      </a:r>
                      <a:r>
                        <a:rPr lang="en-GB" sz="1400" b="0" u="none" strike="noStrike" dirty="0" smtClean="0">
                          <a:effectLst/>
                          <a:latin typeface="+mn-lt"/>
                        </a:rPr>
                        <a:t>matrix: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u="none" strike="noStrike" dirty="0">
                          <a:effectLst/>
                          <a:latin typeface="+mn-lt"/>
                        </a:rPr>
                        <a:t>Nigerian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192043"/>
              </p:ext>
            </p:extLst>
          </p:nvPr>
        </p:nvGraphicFramePr>
        <p:xfrm>
          <a:off x="611560" y="4725144"/>
          <a:ext cx="5334000" cy="1630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7800"/>
                <a:gridCol w="26162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NIGERIAN ORGANISED CRIME AIMED </a:t>
                      </a:r>
                      <a:r>
                        <a:rPr lang="en-GB" sz="1200" b="1" u="none" strike="noStrike" dirty="0" smtClean="0">
                          <a:effectLst/>
                        </a:rPr>
                        <a:t>AT: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International trafficking of drugs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Enslavement and Child Trafficking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Sexual Exploitation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544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473</Words>
  <Application>Microsoft Office PowerPoint</Application>
  <PresentationFormat>On-screen Show (4:3)</PresentationFormat>
  <Paragraphs>131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fight against Trafficking in Human Beings  (Rome, 22 March 2012)</vt:lpstr>
      <vt:lpstr>Special Operations  Group of Italian Carabinieri</vt:lpstr>
      <vt:lpstr>Special Operations  Group of Italian Carabinieri</vt:lpstr>
      <vt:lpstr>Special Operations  Group of Italian Carabinieri</vt:lpstr>
      <vt:lpstr>Special Operations  Group of Italian Carabinieri</vt:lpstr>
      <vt:lpstr>Special Operations  Group of Italian Carabinieri</vt:lpstr>
      <vt:lpstr>Special Operations  Group of Italian Carabinieri</vt:lpstr>
      <vt:lpstr>Special Operations  Group of Italian Carabinieri</vt:lpstr>
      <vt:lpstr>Special Operations  Group of Italian Carabinieri</vt:lpstr>
      <vt:lpstr>Special Operations  Group of Italian Carabinieri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fight against Trafficking in Human Beings  (Rome, 22 March 2012)</dc:title>
  <dc:creator>User</dc:creator>
  <cp:lastModifiedBy>User</cp:lastModifiedBy>
  <cp:revision>14</cp:revision>
  <dcterms:created xsi:type="dcterms:W3CDTF">2012-10-19T15:22:46Z</dcterms:created>
  <dcterms:modified xsi:type="dcterms:W3CDTF">2012-10-22T11:23:55Z</dcterms:modified>
</cp:coreProperties>
</file>