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69" r:id="rId4"/>
    <p:sldId id="272" r:id="rId5"/>
    <p:sldId id="274" r:id="rId6"/>
    <p:sldId id="277" r:id="rId7"/>
    <p:sldId id="279" r:id="rId8"/>
    <p:sldId id="276" r:id="rId9"/>
    <p:sldId id="275" r:id="rId10"/>
    <p:sldId id="259" r:id="rId11"/>
    <p:sldId id="256" r:id="rId12"/>
    <p:sldId id="280" r:id="rId13"/>
    <p:sldId id="281" r:id="rId14"/>
    <p:sldId id="262" r:id="rId15"/>
    <p:sldId id="273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E34F"/>
    <a:srgbClr val="96F268"/>
    <a:srgbClr val="71EE32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1BB-3041-473D-866E-1E39E253474B}" type="datetimeFigureOut">
              <a:rPr lang="de-DE" smtClean="0"/>
              <a:t>23.11.2011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79C-20C1-461D-AB2B-B7B24645FD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63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1BB-3041-473D-866E-1E39E253474B}" type="datetimeFigureOut">
              <a:rPr lang="de-DE" smtClean="0"/>
              <a:t>23.11.2011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79C-20C1-461D-AB2B-B7B24645FD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65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1BB-3041-473D-866E-1E39E253474B}" type="datetimeFigureOut">
              <a:rPr lang="de-DE" smtClean="0"/>
              <a:t>23.11.2011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79C-20C1-461D-AB2B-B7B24645FD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3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1BB-3041-473D-866E-1E39E253474B}" type="datetimeFigureOut">
              <a:rPr lang="de-DE" smtClean="0"/>
              <a:t>23.11.2011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79C-20C1-461D-AB2B-B7B24645FD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4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1BB-3041-473D-866E-1E39E253474B}" type="datetimeFigureOut">
              <a:rPr lang="de-DE" smtClean="0"/>
              <a:t>23.11.2011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79C-20C1-461D-AB2B-B7B24645FD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02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1BB-3041-473D-866E-1E39E253474B}" type="datetimeFigureOut">
              <a:rPr lang="de-DE" smtClean="0"/>
              <a:t>23.11.2011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79C-20C1-461D-AB2B-B7B24645FD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68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1BB-3041-473D-866E-1E39E253474B}" type="datetimeFigureOut">
              <a:rPr lang="de-DE" smtClean="0"/>
              <a:t>23.11.2011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79C-20C1-461D-AB2B-B7B24645FD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26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1BB-3041-473D-866E-1E39E253474B}" type="datetimeFigureOut">
              <a:rPr lang="de-DE" smtClean="0"/>
              <a:t>23.11.2011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79C-20C1-461D-AB2B-B7B24645FD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7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1BB-3041-473D-866E-1E39E253474B}" type="datetimeFigureOut">
              <a:rPr lang="de-DE" smtClean="0"/>
              <a:t>23.11.2011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79C-20C1-461D-AB2B-B7B24645FD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47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1BB-3041-473D-866E-1E39E253474B}" type="datetimeFigureOut">
              <a:rPr lang="de-DE" smtClean="0"/>
              <a:t>23.11.2011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79C-20C1-461D-AB2B-B7B24645FD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0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1BB-3041-473D-866E-1E39E253474B}" type="datetimeFigureOut">
              <a:rPr lang="de-DE" smtClean="0"/>
              <a:t>23.11.2011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D79C-20C1-461D-AB2B-B7B24645FD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8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11BB-3041-473D-866E-1E39E253474B}" type="datetimeFigureOut">
              <a:rPr lang="de-DE" smtClean="0"/>
              <a:t>23.11.2011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372200" y="5517232"/>
            <a:ext cx="2314600" cy="1204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0D79C-20C1-461D-AB2B-B7B24645FD04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356" y="5229200"/>
            <a:ext cx="1129557" cy="14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18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International Sports Events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increase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trafficking</a:t>
            </a:r>
            <a:r>
              <a:rPr lang="de-DE" sz="2800" b="1" dirty="0" smtClean="0"/>
              <a:t> in human </a:t>
            </a:r>
            <a:r>
              <a:rPr lang="de-DE" sz="2800" b="1" dirty="0" err="1" smtClean="0"/>
              <a:t>beeings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800" b="1" dirty="0" smtClean="0"/>
              <a:t>The </a:t>
            </a:r>
            <a:r>
              <a:rPr lang="de-DE" sz="2800" b="1" dirty="0" err="1" smtClean="0"/>
              <a:t>experiences</a:t>
            </a:r>
            <a:r>
              <a:rPr lang="de-DE" sz="2800" b="1" dirty="0" smtClean="0"/>
              <a:t> in Germany:</a:t>
            </a:r>
          </a:p>
          <a:p>
            <a:pPr marL="0" indent="0">
              <a:buNone/>
            </a:pPr>
            <a:endParaRPr lang="de-DE" sz="2800" b="1" dirty="0" smtClean="0"/>
          </a:p>
          <a:p>
            <a:pPr marL="0" indent="0">
              <a:buNone/>
            </a:pPr>
            <a:r>
              <a:rPr lang="de-DE" sz="2800" b="1" dirty="0" smtClean="0"/>
              <a:t>The Football World Cup 2006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campaigns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against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trafficking</a:t>
            </a:r>
            <a:endParaRPr lang="de-DE" sz="2800" b="1" dirty="0" smtClean="0"/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endParaRPr lang="de-DE" sz="2800" b="1" dirty="0" smtClean="0"/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400" b="1" dirty="0" smtClean="0"/>
              <a:t>Mechtild Maurer</a:t>
            </a:r>
          </a:p>
          <a:p>
            <a:pPr marL="0" indent="0">
              <a:buNone/>
            </a:pPr>
            <a:r>
              <a:rPr lang="de-DE" sz="2400" b="1" dirty="0" smtClean="0"/>
              <a:t>ECPAT Germany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1388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3"/>
            <a:ext cx="5724771" cy="397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0618" y="332656"/>
            <a:ext cx="25972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Slogan:</a:t>
            </a:r>
          </a:p>
          <a:p>
            <a:r>
              <a:rPr lang="de-DE" sz="2400" b="1" dirty="0" smtClean="0"/>
              <a:t>Final </a:t>
            </a:r>
            <a:r>
              <a:rPr lang="de-DE" sz="2400" b="1" dirty="0" err="1" smtClean="0"/>
              <a:t>Whistle</a:t>
            </a:r>
            <a:r>
              <a:rPr lang="de-DE" sz="2400" b="1" dirty="0" smtClean="0"/>
              <a:t> – </a:t>
            </a:r>
            <a:r>
              <a:rPr lang="de-DE" sz="2400" b="1" dirty="0" err="1" smtClean="0"/>
              <a:t>Stop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Forced</a:t>
            </a:r>
            <a:r>
              <a:rPr lang="de-DE" sz="2400" b="1" dirty="0" smtClean="0"/>
              <a:t> Prostitution</a:t>
            </a:r>
          </a:p>
          <a:p>
            <a:endParaRPr lang="de-DE" sz="900" b="1" dirty="0" smtClean="0"/>
          </a:p>
          <a:p>
            <a:endParaRPr lang="de-DE" sz="900" b="1" dirty="0"/>
          </a:p>
          <a:p>
            <a:r>
              <a:rPr lang="de-DE" sz="1600" b="1" dirty="0" err="1" smtClean="0"/>
              <a:t>Under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patronage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endParaRPr lang="de-DE" sz="1600" b="1" dirty="0" smtClean="0"/>
          </a:p>
          <a:p>
            <a:r>
              <a:rPr lang="de-DE" sz="1600" b="1" dirty="0" smtClean="0"/>
              <a:t>Klaus Wowereit</a:t>
            </a:r>
          </a:p>
          <a:p>
            <a:r>
              <a:rPr lang="de-DE" sz="1600" b="1" dirty="0" smtClean="0"/>
              <a:t>Lord Mayor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Berlin</a:t>
            </a:r>
          </a:p>
          <a:p>
            <a:r>
              <a:rPr lang="de-DE" sz="1600" b="1" dirty="0" smtClean="0"/>
              <a:t>Dr. Theo Zwanziger</a:t>
            </a:r>
          </a:p>
          <a:p>
            <a:r>
              <a:rPr lang="de-DE" sz="1600" b="1" dirty="0" err="1" smtClean="0"/>
              <a:t>Exec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President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 German Football </a:t>
            </a:r>
            <a:r>
              <a:rPr lang="de-DE" sz="1600" b="1" dirty="0" err="1" smtClean="0"/>
              <a:t>Federation</a:t>
            </a:r>
            <a:r>
              <a:rPr lang="de-DE" sz="1600" b="1" dirty="0" smtClean="0"/>
              <a:t> DFB</a:t>
            </a:r>
          </a:p>
          <a:p>
            <a:endParaRPr lang="de-DE" sz="2400" b="1" dirty="0" smtClean="0"/>
          </a:p>
          <a:p>
            <a:r>
              <a:rPr lang="de-DE" sz="2400" b="1" dirty="0" smtClean="0"/>
              <a:t>Run </a:t>
            </a:r>
            <a:r>
              <a:rPr lang="de-DE" sz="2400" b="1" dirty="0" err="1" smtClean="0"/>
              <a:t>by</a:t>
            </a:r>
            <a:endParaRPr lang="de-DE" sz="2400" b="1" dirty="0" smtClean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356248" y="5309592"/>
            <a:ext cx="2151856" cy="92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18188" y="4629635"/>
            <a:ext cx="89575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 smtClean="0"/>
              <a:t>amnesty</a:t>
            </a:r>
            <a:r>
              <a:rPr lang="de-DE" sz="1600" b="1" dirty="0" smtClean="0"/>
              <a:t> </a:t>
            </a:r>
            <a:r>
              <a:rPr lang="de-DE" sz="1600" b="1" dirty="0"/>
              <a:t>international Deutschland (ai) – Bundesarbeitsgemeinschaft kommunaler </a:t>
            </a:r>
            <a:r>
              <a:rPr lang="de-DE" sz="1600" b="1" dirty="0" smtClean="0"/>
              <a:t> Frauenbüros </a:t>
            </a:r>
            <a:r>
              <a:rPr lang="de-DE" sz="1600" b="1" dirty="0"/>
              <a:t>und </a:t>
            </a:r>
            <a:r>
              <a:rPr lang="de-DE" sz="1600" b="1" dirty="0" smtClean="0"/>
              <a:t>Gleichstellungsstellen – </a:t>
            </a:r>
            <a:r>
              <a:rPr lang="de-DE" sz="1600" b="1" dirty="0"/>
              <a:t>Bund Deutscher Kriminalbeamter (</a:t>
            </a:r>
            <a:r>
              <a:rPr lang="de-DE" sz="1600" b="1" dirty="0" err="1"/>
              <a:t>bdk</a:t>
            </a:r>
            <a:r>
              <a:rPr lang="de-DE" sz="1600" b="1" dirty="0"/>
              <a:t>) – Bundesverband Sexuelle </a:t>
            </a:r>
            <a:r>
              <a:rPr lang="de-DE" sz="1600" b="1" dirty="0" smtClean="0"/>
              <a:t> Dienst-leistungen </a:t>
            </a:r>
            <a:r>
              <a:rPr lang="de-DE" sz="1600" b="1" dirty="0"/>
              <a:t>(BSD) – Bundesweiter </a:t>
            </a:r>
            <a:r>
              <a:rPr lang="de-DE" sz="1600" b="1" dirty="0" smtClean="0"/>
              <a:t>Koordinierungskreis gegen </a:t>
            </a:r>
            <a:r>
              <a:rPr lang="de-DE" sz="1600" b="1" dirty="0"/>
              <a:t>Frauenhandel und Gewalt an Frauen im Migrationsprozess e.V. (KOK) – Deutscher Frauenrat – </a:t>
            </a:r>
            <a:r>
              <a:rPr lang="de-DE" sz="1600" b="1" dirty="0" smtClean="0"/>
              <a:t>Deutscher, Gewerkschaftsbund </a:t>
            </a:r>
            <a:r>
              <a:rPr lang="de-DE" sz="1600" b="1" dirty="0"/>
              <a:t>(DGB) – </a:t>
            </a:r>
            <a:r>
              <a:rPr lang="de-DE" sz="1600" b="1" dirty="0" smtClean="0"/>
              <a:t>Bundes-verband </a:t>
            </a:r>
            <a:r>
              <a:rPr lang="de-DE" sz="1600" b="1" dirty="0"/>
              <a:t>Frauenberatungsstellen und Frauennotrufe, Frauen gegen Gewalt </a:t>
            </a:r>
            <a:r>
              <a:rPr lang="de-DE" sz="1600" b="1" dirty="0" smtClean="0"/>
              <a:t>–</a:t>
            </a:r>
          </a:p>
          <a:p>
            <a:r>
              <a:rPr lang="de-DE" sz="1600" b="1" dirty="0" smtClean="0"/>
              <a:t> Internationale Arbeit </a:t>
            </a:r>
            <a:r>
              <a:rPr lang="de-DE" sz="1600" b="1" dirty="0" err="1" smtClean="0"/>
              <a:t>sorganisation</a:t>
            </a:r>
            <a:r>
              <a:rPr lang="de-DE" sz="1600" b="1" dirty="0" smtClean="0"/>
              <a:t> </a:t>
            </a:r>
            <a:r>
              <a:rPr lang="de-DE" sz="1600" b="1" dirty="0"/>
              <a:t>(ILO) – Männer gegen Männergewalt – Männerarbeit </a:t>
            </a:r>
            <a:endParaRPr lang="de-DE" sz="1600" b="1" dirty="0" smtClean="0"/>
          </a:p>
          <a:p>
            <a:r>
              <a:rPr lang="de-DE" sz="1600" b="1" dirty="0" smtClean="0"/>
              <a:t>der </a:t>
            </a:r>
            <a:r>
              <a:rPr lang="de-DE" sz="1600" b="1" dirty="0"/>
              <a:t>Evangelischen Kirche </a:t>
            </a:r>
            <a:r>
              <a:rPr lang="de-DE" sz="1600" b="1" dirty="0" smtClean="0"/>
              <a:t>in Deutsch-land </a:t>
            </a:r>
            <a:r>
              <a:rPr lang="de-DE" sz="1600" b="1" dirty="0"/>
              <a:t>– </a:t>
            </a:r>
            <a:r>
              <a:rPr lang="de-DE" sz="1600" b="1" dirty="0" err="1"/>
              <a:t>Medica</a:t>
            </a:r>
            <a:r>
              <a:rPr lang="de-DE" sz="1600" b="1" dirty="0"/>
              <a:t> </a:t>
            </a:r>
            <a:r>
              <a:rPr lang="de-DE" sz="1600" b="1" dirty="0" err="1"/>
              <a:t>Mondiale</a:t>
            </a:r>
            <a:r>
              <a:rPr lang="de-DE" sz="1600" b="1" dirty="0"/>
              <a:t> – Ökumenisches Forum </a:t>
            </a:r>
            <a:endParaRPr lang="de-DE" sz="1600" b="1" dirty="0" smtClean="0"/>
          </a:p>
          <a:p>
            <a:r>
              <a:rPr lang="de-DE" sz="1600" b="1" dirty="0" smtClean="0"/>
              <a:t>Christlicher </a:t>
            </a:r>
            <a:r>
              <a:rPr lang="de-DE" sz="1600" b="1" dirty="0"/>
              <a:t>Frauen in </a:t>
            </a:r>
            <a:r>
              <a:rPr lang="de-DE" sz="1600" b="1" dirty="0" smtClean="0"/>
              <a:t>Europa e.V</a:t>
            </a:r>
            <a:r>
              <a:rPr lang="de-DE" sz="1600" b="1" dirty="0"/>
              <a:t>. (ÖFCFE)</a:t>
            </a:r>
          </a:p>
        </p:txBody>
      </p:sp>
    </p:spTree>
    <p:extLst>
      <p:ext uri="{BB962C8B-B14F-4D97-AF65-F5344CB8AC3E}">
        <p14:creationId xmlns:p14="http://schemas.microsoft.com/office/powerpoint/2010/main" val="35502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b="1" dirty="0" err="1" smtClean="0"/>
              <a:t>Objectives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Concerns</a:t>
            </a:r>
            <a:endParaRPr lang="de-DE" sz="2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6400800" cy="3600400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tx1"/>
                </a:solidFill>
              </a:rPr>
              <a:t>The </a:t>
            </a:r>
            <a:r>
              <a:rPr lang="de-DE" sz="2400" b="1" dirty="0" err="1" smtClean="0">
                <a:solidFill>
                  <a:schemeClr val="tx1"/>
                </a:solidFill>
              </a:rPr>
              <a:t>goal</a:t>
            </a:r>
            <a:r>
              <a:rPr lang="de-DE" sz="2400" b="1" dirty="0" smtClean="0">
                <a:solidFill>
                  <a:schemeClr val="tx1"/>
                </a:solidFill>
              </a:rPr>
              <a:t> was </a:t>
            </a:r>
            <a:r>
              <a:rPr lang="de-DE" sz="2400" b="1" dirty="0" err="1" smtClean="0">
                <a:solidFill>
                  <a:schemeClr val="tx1"/>
                </a:solidFill>
              </a:rPr>
              <a:t>to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put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pressure</a:t>
            </a:r>
            <a:r>
              <a:rPr lang="de-DE" sz="2400" b="1" dirty="0" smtClean="0">
                <a:solidFill>
                  <a:schemeClr val="tx1"/>
                </a:solidFill>
              </a:rPr>
              <a:t> on </a:t>
            </a:r>
            <a:r>
              <a:rPr lang="de-DE" sz="2400" b="1" dirty="0" err="1" smtClean="0">
                <a:solidFill>
                  <a:schemeClr val="tx1"/>
                </a:solidFill>
              </a:rPr>
              <a:t>policy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makers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to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take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stronger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action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against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these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serious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violations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of</a:t>
            </a:r>
            <a:r>
              <a:rPr lang="de-DE" sz="2400" b="1" dirty="0" smtClean="0">
                <a:solidFill>
                  <a:schemeClr val="tx1"/>
                </a:solidFill>
              </a:rPr>
              <a:t> human </a:t>
            </a:r>
            <a:r>
              <a:rPr lang="de-DE" sz="2400" b="1" dirty="0" err="1" smtClean="0">
                <a:solidFill>
                  <a:schemeClr val="tx1"/>
                </a:solidFill>
              </a:rPr>
              <a:t>and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women‘s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rights</a:t>
            </a:r>
            <a:endParaRPr lang="de-DE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tx1"/>
                </a:solidFill>
              </a:rPr>
              <a:t>The </a:t>
            </a:r>
            <a:r>
              <a:rPr lang="de-DE" sz="2400" b="1" dirty="0" err="1" smtClean="0">
                <a:solidFill>
                  <a:schemeClr val="tx1"/>
                </a:solidFill>
              </a:rPr>
              <a:t>campaign</a:t>
            </a:r>
            <a:r>
              <a:rPr lang="de-DE" sz="2400" b="1" dirty="0" smtClean="0">
                <a:solidFill>
                  <a:schemeClr val="tx1"/>
                </a:solidFill>
              </a:rPr>
              <a:t> was not </a:t>
            </a:r>
            <a:r>
              <a:rPr lang="de-DE" sz="2400" b="1" dirty="0" err="1" smtClean="0">
                <a:solidFill>
                  <a:schemeClr val="tx1"/>
                </a:solidFill>
              </a:rPr>
              <a:t>directed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against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football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fans</a:t>
            </a:r>
            <a:r>
              <a:rPr lang="de-DE" sz="2400" b="1" dirty="0" smtClean="0">
                <a:solidFill>
                  <a:schemeClr val="tx1"/>
                </a:solidFill>
              </a:rPr>
              <a:t>, </a:t>
            </a:r>
            <a:r>
              <a:rPr lang="de-DE" sz="2400" b="1" dirty="0" err="1" smtClean="0">
                <a:solidFill>
                  <a:schemeClr val="tx1"/>
                </a:solidFill>
              </a:rPr>
              <a:t>clients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of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prostitutes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or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prostitutes</a:t>
            </a:r>
            <a:endParaRPr lang="de-DE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tx1"/>
                </a:solidFill>
              </a:rPr>
              <a:t>The </a:t>
            </a:r>
            <a:r>
              <a:rPr lang="de-DE" sz="2400" b="1" dirty="0" err="1" smtClean="0">
                <a:solidFill>
                  <a:schemeClr val="tx1"/>
                </a:solidFill>
              </a:rPr>
              <a:t>campaign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backed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the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legislation</a:t>
            </a:r>
            <a:r>
              <a:rPr lang="de-DE" sz="2400" b="1" dirty="0" smtClean="0">
                <a:solidFill>
                  <a:schemeClr val="tx1"/>
                </a:solidFill>
              </a:rPr>
              <a:t> on </a:t>
            </a:r>
            <a:r>
              <a:rPr lang="de-DE" sz="2400" b="1" dirty="0" err="1" smtClean="0">
                <a:solidFill>
                  <a:schemeClr val="tx1"/>
                </a:solidFill>
              </a:rPr>
              <a:t>prostitution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passed</a:t>
            </a:r>
            <a:r>
              <a:rPr lang="de-DE" sz="2400" b="1" dirty="0" smtClean="0">
                <a:solidFill>
                  <a:schemeClr val="tx1"/>
                </a:solidFill>
              </a:rPr>
              <a:t> in Germany in 2002 </a:t>
            </a:r>
            <a:r>
              <a:rPr lang="de-DE" sz="2400" b="1" dirty="0" err="1" smtClean="0">
                <a:solidFill>
                  <a:schemeClr val="tx1"/>
                </a:solidFill>
              </a:rPr>
              <a:t>that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legalises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sex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services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under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certain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conditions</a:t>
            </a:r>
            <a:r>
              <a:rPr lang="de-DE" sz="2400" b="1" dirty="0" smtClean="0">
                <a:solidFill>
                  <a:schemeClr val="tx1"/>
                </a:solidFill>
              </a:rPr>
              <a:t>.</a:t>
            </a:r>
            <a:endParaRPr lang="de-DE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9581"/>
            <a:ext cx="1471439" cy="216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835696" y="6381328"/>
            <a:ext cx="165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Theo Zwanziger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123728" cy="147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2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57939" y="2665624"/>
            <a:ext cx="8615794" cy="2271096"/>
          </a:xfrm>
          <a:prstGeom prst="wedgeRectCallout">
            <a:avLst>
              <a:gd name="adj1" fmla="val -21338"/>
              <a:gd name="adj2" fmla="val 68077"/>
            </a:avLst>
          </a:prstGeom>
          <a:solidFill>
            <a:srgbClr val="80E34F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 smtClean="0"/>
              <a:t>Activities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The core of the action was a widespread signature campaign to support a detailed set of urgent policy </a:t>
            </a:r>
            <a:r>
              <a:rPr lang="en-US" sz="2400" b="1" dirty="0" smtClean="0"/>
              <a:t>recommendations </a:t>
            </a:r>
            <a:r>
              <a:rPr lang="en-US" sz="2400" b="1" dirty="0"/>
              <a:t>to combat </a:t>
            </a:r>
            <a:r>
              <a:rPr lang="en-US" sz="2400" b="1" dirty="0" smtClean="0"/>
              <a:t>human trafficking </a:t>
            </a:r>
            <a:r>
              <a:rPr lang="en-US" sz="2400" b="1" dirty="0"/>
              <a:t>and forced </a:t>
            </a:r>
            <a:r>
              <a:rPr lang="en-US" sz="2400" b="1" dirty="0" smtClean="0"/>
              <a:t>prostitution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pPr marL="0" indent="0">
              <a:buNone/>
            </a:pPr>
            <a:r>
              <a:rPr lang="en-US" sz="2200" b="1" dirty="0" smtClean="0">
                <a:latin typeface="Lucida Handwriting" pitchFamily="66" charset="0"/>
              </a:rPr>
              <a:t>We therefore urgently recommend that the German Federal Government and state Administrations do the following: </a:t>
            </a:r>
          </a:p>
          <a:p>
            <a:pPr marL="0" indent="0">
              <a:buNone/>
            </a:pPr>
            <a:r>
              <a:rPr lang="en-US" sz="2200" b="1" dirty="0" smtClean="0">
                <a:latin typeface="Lucida Handwriting" pitchFamily="66" charset="0"/>
              </a:rPr>
              <a:t>- Provide economic assistance that specifically promotes economic independence….</a:t>
            </a:r>
          </a:p>
          <a:p>
            <a:pPr marL="0" indent="0">
              <a:buNone/>
            </a:pPr>
            <a:r>
              <a:rPr lang="en-US" sz="2200" b="1" dirty="0" smtClean="0">
                <a:latin typeface="Lucida Handwriting" pitchFamily="66" charset="0"/>
              </a:rPr>
              <a:t>- Provide local counseling and aid projects….</a:t>
            </a:r>
          </a:p>
          <a:p>
            <a:endParaRPr lang="de-DE" sz="2400" b="1" dirty="0" smtClean="0"/>
          </a:p>
          <a:p>
            <a:endParaRPr lang="de-DE" sz="2400" b="1" dirty="0"/>
          </a:p>
          <a:p>
            <a:r>
              <a:rPr lang="de-DE" sz="2400" b="1" dirty="0" smtClean="0"/>
              <a:t>80.000 </a:t>
            </a:r>
            <a:r>
              <a:rPr lang="de-DE" sz="2400" b="1" dirty="0" err="1" smtClean="0"/>
              <a:t>signatures</a:t>
            </a:r>
            <a:r>
              <a:rPr lang="de-DE" sz="2400" b="1" dirty="0" smtClean="0"/>
              <a:t> – </a:t>
            </a:r>
            <a:r>
              <a:rPr lang="de-DE" sz="2400" b="1" dirty="0" err="1" smtClean="0"/>
              <a:t>every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signatures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counts</a:t>
            </a:r>
            <a:endParaRPr lang="de-DE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21209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3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 smtClean="0"/>
              <a:t>Activities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/>
              <a:t>Launch </a:t>
            </a:r>
            <a:r>
              <a:rPr lang="de-DE" sz="2400" b="1" dirty="0" err="1" smtClean="0"/>
              <a:t>with</a:t>
            </a:r>
            <a:r>
              <a:rPr lang="de-DE" sz="2400" b="1" dirty="0" smtClean="0"/>
              <a:t> Klaus Wowereit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Dr. Theo Zwanziger on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8th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March 2008</a:t>
            </a:r>
          </a:p>
          <a:p>
            <a:r>
              <a:rPr lang="de-DE" sz="2400" b="1" dirty="0" smtClean="0"/>
              <a:t>A </a:t>
            </a:r>
            <a:r>
              <a:rPr lang="de-DE" sz="2400" b="1" dirty="0" err="1" smtClean="0"/>
              <a:t>lot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materials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street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actions</a:t>
            </a:r>
            <a:r>
              <a:rPr lang="de-DE" sz="2400" b="1" dirty="0" smtClean="0"/>
              <a:t> -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example</a:t>
            </a:r>
            <a:r>
              <a:rPr lang="de-DE" sz="2400" b="1" dirty="0" smtClean="0"/>
              <a:t> </a:t>
            </a:r>
            <a:r>
              <a:rPr lang="de-DE" sz="2400" b="1" dirty="0" smtClean="0"/>
              <a:t>a </a:t>
            </a:r>
            <a:r>
              <a:rPr lang="de-DE" sz="2400" b="1" dirty="0" err="1" smtClean="0"/>
              <a:t>schedule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matches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with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campaign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informations</a:t>
            </a:r>
            <a:endParaRPr lang="de-DE" sz="2400" b="1" dirty="0" smtClean="0"/>
          </a:p>
          <a:p>
            <a:r>
              <a:rPr lang="de-DE" sz="2400" b="1" dirty="0" err="1" smtClean="0"/>
              <a:t>Brochures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flyers</a:t>
            </a:r>
            <a:endParaRPr lang="de-DE" sz="2400" b="1" dirty="0" smtClean="0"/>
          </a:p>
          <a:p>
            <a:r>
              <a:rPr lang="de-DE" sz="2400" b="1" dirty="0" err="1" smtClean="0"/>
              <a:t>Whistles</a:t>
            </a:r>
            <a:r>
              <a:rPr lang="de-DE" sz="2400" b="1" dirty="0" smtClean="0"/>
              <a:t> </a:t>
            </a:r>
            <a:r>
              <a:rPr lang="de-DE" sz="2400" b="1" dirty="0" smtClean="0"/>
              <a:t>on a </a:t>
            </a:r>
            <a:r>
              <a:rPr lang="de-DE" sz="2400" b="1" dirty="0" err="1" smtClean="0"/>
              <a:t>cord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that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featured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campaign</a:t>
            </a:r>
            <a:r>
              <a:rPr lang="de-DE" sz="2400" b="1" dirty="0" smtClean="0"/>
              <a:t> logo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messages</a:t>
            </a:r>
            <a:endParaRPr lang="de-DE" sz="2400" b="1" dirty="0" smtClean="0"/>
          </a:p>
          <a:p>
            <a:r>
              <a:rPr lang="de-DE" sz="2400" b="1" dirty="0" smtClean="0"/>
              <a:t>Communication </a:t>
            </a:r>
            <a:r>
              <a:rPr lang="de-DE" sz="2400" b="1" dirty="0" err="1" smtClean="0"/>
              <a:t>platform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website</a:t>
            </a:r>
            <a:endParaRPr lang="de-DE" sz="2400" b="1" dirty="0" smtClean="0"/>
          </a:p>
          <a:p>
            <a:r>
              <a:rPr lang="de-DE" sz="2400" b="1" dirty="0" smtClean="0"/>
              <a:t>Information </a:t>
            </a:r>
            <a:r>
              <a:rPr lang="de-DE" sz="2400" b="1" dirty="0" err="1" smtClean="0"/>
              <a:t>during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whole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event</a:t>
            </a:r>
            <a:r>
              <a:rPr lang="de-DE" sz="2400" b="1" dirty="0" smtClean="0"/>
              <a:t> on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„Fan Miles“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in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area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public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viewing</a:t>
            </a:r>
            <a:endParaRPr lang="de-DE" sz="24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6" y="0"/>
            <a:ext cx="21209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Additional </a:t>
            </a:r>
            <a:r>
              <a:rPr lang="de-DE" sz="2800" b="1" dirty="0" err="1" smtClean="0"/>
              <a:t>Campaigns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endParaRPr lang="de-DE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020272" cy="526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843808" y="6257962"/>
            <a:ext cx="374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– out? Say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forced</a:t>
            </a:r>
            <a:r>
              <a:rPr lang="de-DE" dirty="0" smtClean="0"/>
              <a:t> </a:t>
            </a:r>
            <a:r>
              <a:rPr lang="de-DE" dirty="0" err="1" smtClean="0"/>
              <a:t>prostitution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7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513505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14007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107"/>
            <a:ext cx="404812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4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Evaluation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Results</a:t>
            </a:r>
            <a:r>
              <a:rPr lang="de-DE" sz="2800" b="1" dirty="0" smtClean="0"/>
              <a:t> 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/>
              <a:t>The 2006 Football World </a:t>
            </a:r>
            <a:r>
              <a:rPr lang="de-DE" sz="2400" b="1" dirty="0" smtClean="0"/>
              <a:t>Cup was </a:t>
            </a:r>
            <a:r>
              <a:rPr lang="de-DE" sz="2400" b="1" dirty="0" err="1" smtClean="0"/>
              <a:t>enormous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peaceful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summer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party</a:t>
            </a:r>
            <a:endParaRPr lang="de-DE" sz="2400" b="1" dirty="0" smtClean="0"/>
          </a:p>
          <a:p>
            <a:r>
              <a:rPr lang="de-DE" sz="2400" b="1" dirty="0" smtClean="0"/>
              <a:t>Most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wellfounded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fears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preceding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event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did</a:t>
            </a:r>
            <a:r>
              <a:rPr lang="de-DE" sz="2400" b="1" dirty="0" smtClean="0"/>
              <a:t> not in </a:t>
            </a:r>
            <a:r>
              <a:rPr lang="de-DE" sz="2400" b="1" dirty="0" err="1" smtClean="0"/>
              <a:t>fact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materialise</a:t>
            </a:r>
            <a:endParaRPr lang="de-DE" sz="2400" b="1" dirty="0" smtClean="0"/>
          </a:p>
          <a:p>
            <a:r>
              <a:rPr lang="de-DE" sz="2400" b="1" dirty="0" smtClean="0"/>
              <a:t>Data </a:t>
            </a:r>
            <a:r>
              <a:rPr lang="de-DE" sz="2400" b="1" dirty="0" err="1" smtClean="0"/>
              <a:t>from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police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ministry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said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forced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prostitution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didn‘t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inscrease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during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games</a:t>
            </a:r>
            <a:endParaRPr lang="de-DE" sz="2400" b="1" dirty="0" smtClean="0"/>
          </a:p>
          <a:p>
            <a:r>
              <a:rPr lang="de-DE" sz="2400" b="1" dirty="0" err="1" smtClean="0"/>
              <a:t>Trafficking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councelling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centers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hotlines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didn‘t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register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higher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demands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their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services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during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games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either</a:t>
            </a:r>
            <a:endParaRPr lang="de-DE" sz="2400" b="1" dirty="0"/>
          </a:p>
          <a:p>
            <a:r>
              <a:rPr lang="de-DE" sz="2400" b="1" dirty="0" smtClean="0"/>
              <a:t>The </a:t>
            </a:r>
            <a:r>
              <a:rPr lang="de-DE" sz="2400" b="1" dirty="0" err="1" smtClean="0"/>
              <a:t>campaigns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reached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more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than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met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one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their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most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important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goals</a:t>
            </a:r>
            <a:r>
              <a:rPr lang="de-DE" sz="2400" b="1" dirty="0" smtClean="0"/>
              <a:t>, </a:t>
            </a:r>
          </a:p>
          <a:p>
            <a:r>
              <a:rPr lang="de-DE" sz="2400" b="1" dirty="0" err="1" smtClean="0"/>
              <a:t>namely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raise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public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awareness</a:t>
            </a:r>
            <a:r>
              <a:rPr lang="de-DE" sz="2400" b="1" dirty="0" smtClean="0"/>
              <a:t> 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problem</a:t>
            </a:r>
            <a:r>
              <a:rPr lang="de-DE" sz="2400" b="1" dirty="0" smtClean="0"/>
              <a:t>.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78160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52" y="304801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Evaluation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/>
              <a:t> H</a:t>
            </a:r>
            <a:r>
              <a:rPr lang="de-DE" sz="2800" b="1" dirty="0" smtClean="0"/>
              <a:t>otline 01802 </a:t>
            </a:r>
            <a:r>
              <a:rPr lang="de-DE" sz="2800" b="1" dirty="0"/>
              <a:t>331 333 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42" y="1"/>
            <a:ext cx="1252761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87045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9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52" y="304801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Evaluation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/>
              <a:t> H</a:t>
            </a:r>
            <a:r>
              <a:rPr lang="de-DE" sz="2800" b="1" dirty="0" smtClean="0"/>
              <a:t>otline 01802 </a:t>
            </a:r>
            <a:r>
              <a:rPr lang="de-DE" sz="2800" b="1" dirty="0"/>
              <a:t>331 333 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42" y="1"/>
            <a:ext cx="1252761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029"/>
          <p:cNvSpPr txBox="1">
            <a:spLocks noChangeArrowheads="1"/>
          </p:cNvSpPr>
          <p:nvPr/>
        </p:nvSpPr>
        <p:spPr bwMode="auto">
          <a:xfrm>
            <a:off x="241300" y="2000250"/>
            <a:ext cx="8229600" cy="28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21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cases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handed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over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to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counselling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centers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and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shelters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4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forced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prostitutes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21 % Junk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call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44 %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women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Almost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no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 links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to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the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world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charset="0"/>
              </a:rPr>
              <a:t>cup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97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 smtClean="0"/>
              <a:t>Some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more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considerations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600" b="1" dirty="0" err="1" smtClean="0"/>
              <a:t>No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information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and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focus</a:t>
            </a:r>
            <a:r>
              <a:rPr lang="de-DE" sz="2600" b="1" dirty="0" smtClean="0"/>
              <a:t> on </a:t>
            </a:r>
            <a:r>
              <a:rPr lang="de-DE" sz="2600" b="1" dirty="0" err="1" smtClean="0"/>
              <a:t>trafficking</a:t>
            </a:r>
            <a:r>
              <a:rPr lang="de-DE" sz="2600" b="1" dirty="0" smtClean="0"/>
              <a:t> in </a:t>
            </a:r>
            <a:r>
              <a:rPr lang="de-DE" sz="2600" b="1" dirty="0" err="1" smtClean="0"/>
              <a:t>general</a:t>
            </a:r>
            <a:r>
              <a:rPr lang="de-DE" sz="2600" b="1" dirty="0" smtClean="0"/>
              <a:t> – </a:t>
            </a:r>
            <a:r>
              <a:rPr lang="de-DE" sz="2600" b="1" dirty="0" err="1" smtClean="0"/>
              <a:t>exploitation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of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labour</a:t>
            </a:r>
            <a:endParaRPr lang="de-DE" sz="2600" b="1" dirty="0" smtClean="0"/>
          </a:p>
          <a:p>
            <a:r>
              <a:rPr lang="de-DE" sz="2600" b="1" dirty="0" err="1" smtClean="0"/>
              <a:t>No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information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and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focus</a:t>
            </a:r>
            <a:r>
              <a:rPr lang="de-DE" sz="2600" b="1" dirty="0" smtClean="0"/>
              <a:t> on </a:t>
            </a:r>
            <a:r>
              <a:rPr lang="de-DE" sz="2600" b="1" dirty="0" err="1" smtClean="0"/>
              <a:t>child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trafficking</a:t>
            </a:r>
            <a:r>
              <a:rPr lang="de-DE" sz="2600" b="1" dirty="0" smtClean="0"/>
              <a:t> – </a:t>
            </a:r>
            <a:r>
              <a:rPr lang="de-DE" sz="2600" b="1" dirty="0" err="1" smtClean="0"/>
              <a:t>begging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children</a:t>
            </a:r>
            <a:r>
              <a:rPr lang="de-DE" sz="2600" b="1" dirty="0" smtClean="0"/>
              <a:t>, </a:t>
            </a:r>
            <a:r>
              <a:rPr lang="de-DE" sz="2600" b="1" dirty="0" err="1" smtClean="0"/>
              <a:t>pickpocking</a:t>
            </a:r>
            <a:r>
              <a:rPr lang="de-DE" sz="2600" b="1" dirty="0" smtClean="0"/>
              <a:t>  </a:t>
            </a:r>
            <a:r>
              <a:rPr lang="de-DE" sz="2600" b="1" dirty="0" err="1" smtClean="0"/>
              <a:t>children</a:t>
            </a:r>
            <a:endParaRPr lang="de-DE" sz="2600" b="1" dirty="0" smtClean="0"/>
          </a:p>
          <a:p>
            <a:r>
              <a:rPr lang="de-DE" sz="2600" b="1" dirty="0" smtClean="0"/>
              <a:t>Security </a:t>
            </a:r>
            <a:r>
              <a:rPr lang="de-DE" sz="2600" b="1" dirty="0" err="1" smtClean="0"/>
              <a:t>measures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have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been</a:t>
            </a:r>
            <a:r>
              <a:rPr lang="de-DE" sz="2600" b="1" dirty="0" smtClean="0"/>
              <a:t> so high </a:t>
            </a:r>
            <a:r>
              <a:rPr lang="de-DE" sz="2600" b="1" dirty="0" err="1" smtClean="0"/>
              <a:t>that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criminals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faced</a:t>
            </a:r>
            <a:r>
              <a:rPr lang="de-DE" sz="2600" b="1" dirty="0" smtClean="0"/>
              <a:t> a high </a:t>
            </a:r>
            <a:r>
              <a:rPr lang="de-DE" sz="2600" b="1" dirty="0" err="1" smtClean="0"/>
              <a:t>risk</a:t>
            </a:r>
            <a:endParaRPr lang="de-DE" sz="2600" b="1" dirty="0" smtClean="0"/>
          </a:p>
          <a:p>
            <a:r>
              <a:rPr lang="de-DE" sz="2600" b="1" dirty="0" smtClean="0"/>
              <a:t>The </a:t>
            </a:r>
            <a:r>
              <a:rPr lang="de-DE" sz="2600" b="1" dirty="0" err="1" smtClean="0"/>
              <a:t>sunny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weather</a:t>
            </a:r>
            <a:r>
              <a:rPr lang="de-DE" sz="2600" b="1" dirty="0" smtClean="0"/>
              <a:t> (</a:t>
            </a:r>
            <a:r>
              <a:rPr lang="de-DE" sz="2600" b="1" dirty="0" err="1" smtClean="0"/>
              <a:t>including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the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public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viewing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everywhere</a:t>
            </a:r>
            <a:r>
              <a:rPr lang="de-DE" sz="2600" b="1" dirty="0" smtClean="0"/>
              <a:t>) </a:t>
            </a:r>
            <a:r>
              <a:rPr lang="de-DE" sz="2600" b="1" dirty="0" err="1" smtClean="0"/>
              <a:t>has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been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very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supportive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for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the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awareness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campaign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and</a:t>
            </a:r>
            <a:r>
              <a:rPr lang="de-DE" sz="2600" b="1" dirty="0" smtClean="0"/>
              <a:t> also </a:t>
            </a:r>
            <a:r>
              <a:rPr lang="de-DE" sz="2600" b="1" dirty="0" err="1" smtClean="0"/>
              <a:t>the</a:t>
            </a:r>
            <a:r>
              <a:rPr lang="de-DE" sz="2600" b="1" dirty="0" smtClean="0"/>
              <a:t> high </a:t>
            </a:r>
            <a:r>
              <a:rPr lang="de-DE" sz="2600" b="1" dirty="0" err="1" smtClean="0"/>
              <a:t>attendence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of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young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women</a:t>
            </a:r>
            <a:endParaRPr lang="de-DE" sz="2600" b="1" dirty="0" smtClean="0"/>
          </a:p>
          <a:p>
            <a:r>
              <a:rPr lang="de-DE" sz="2600" b="1" dirty="0" smtClean="0"/>
              <a:t>Keep in </a:t>
            </a:r>
            <a:r>
              <a:rPr lang="de-DE" sz="2600" b="1" dirty="0" err="1" smtClean="0"/>
              <a:t>mind</a:t>
            </a:r>
            <a:r>
              <a:rPr lang="de-DE" sz="2600" b="1" dirty="0" smtClean="0"/>
              <a:t>: </a:t>
            </a:r>
            <a:r>
              <a:rPr lang="de-DE" sz="2600" b="1" dirty="0" err="1" smtClean="0"/>
              <a:t>prostitution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is</a:t>
            </a:r>
            <a:r>
              <a:rPr lang="de-DE" sz="2600" b="1" dirty="0" smtClean="0"/>
              <a:t> legal in Germany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5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From Spring 2004 - Spring </a:t>
            </a:r>
            <a:r>
              <a:rPr lang="en-US" sz="2800" b="1" dirty="0"/>
              <a:t>2005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Fear </a:t>
            </a:r>
            <a:r>
              <a:rPr lang="de-DE" sz="2800" b="1" dirty="0" err="1" smtClean="0"/>
              <a:t>for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Football World Cup 2006:</a:t>
            </a:r>
          </a:p>
          <a:p>
            <a:r>
              <a:rPr lang="de-DE" sz="2400" b="1" dirty="0" smtClean="0"/>
              <a:t>An </a:t>
            </a:r>
            <a:r>
              <a:rPr lang="de-DE" sz="2400" b="1" dirty="0" err="1" smtClean="0"/>
              <a:t>increase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number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cases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trafficking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forced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prostitution</a:t>
            </a:r>
            <a:endParaRPr lang="de-DE" sz="2400" b="1" dirty="0" smtClean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800" b="1" dirty="0" smtClean="0"/>
              <a:t>The </a:t>
            </a:r>
            <a:r>
              <a:rPr lang="de-DE" sz="2800" b="1" dirty="0" err="1" smtClean="0"/>
              <a:t>following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steps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have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been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undertaken</a:t>
            </a:r>
            <a:r>
              <a:rPr lang="de-DE" sz="2800" b="1" dirty="0" smtClean="0"/>
              <a:t>:</a:t>
            </a:r>
            <a:endParaRPr lang="de-DE" sz="2800" b="1" dirty="0" smtClean="0"/>
          </a:p>
          <a:p>
            <a:r>
              <a:rPr lang="de-DE" sz="2400" b="1" dirty="0" smtClean="0"/>
              <a:t>Analysis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situations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during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former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sports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events</a:t>
            </a:r>
            <a:endParaRPr lang="de-DE" sz="2400" b="1" dirty="0" smtClean="0"/>
          </a:p>
          <a:p>
            <a:r>
              <a:rPr lang="de-DE" sz="2400" b="1" dirty="0" smtClean="0"/>
              <a:t>Potential </a:t>
            </a:r>
            <a:r>
              <a:rPr lang="de-DE" sz="2400" b="1" dirty="0" err="1" smtClean="0"/>
              <a:t>objectives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awareness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raising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activities</a:t>
            </a:r>
            <a:endParaRPr lang="de-DE" sz="2400" b="1" dirty="0" smtClean="0"/>
          </a:p>
          <a:p>
            <a:r>
              <a:rPr lang="de-DE" sz="2400" b="1" dirty="0" smtClean="0"/>
              <a:t>Potential </a:t>
            </a:r>
            <a:r>
              <a:rPr lang="de-DE" sz="2400" b="1" dirty="0" err="1" smtClean="0"/>
              <a:t>stakeholders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measures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/</a:t>
            </a:r>
            <a:r>
              <a:rPr lang="de-DE" sz="2400" b="1" dirty="0" err="1" smtClean="0"/>
              <a:t>or</a:t>
            </a:r>
            <a:r>
              <a:rPr lang="de-DE" sz="2400" b="1" dirty="0" smtClean="0"/>
              <a:t> a </a:t>
            </a:r>
            <a:r>
              <a:rPr lang="de-DE" sz="2400" b="1" dirty="0" err="1" smtClean="0"/>
              <a:t>campaign</a:t>
            </a:r>
            <a:endParaRPr lang="de-DE" sz="2400" b="1" dirty="0" smtClean="0"/>
          </a:p>
          <a:p>
            <a:r>
              <a:rPr lang="de-DE" sz="2400" b="1" dirty="0" err="1" smtClean="0"/>
              <a:t>Ideas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a </a:t>
            </a:r>
            <a:r>
              <a:rPr lang="de-DE" sz="2400" b="1" dirty="0" err="1" smtClean="0"/>
              <a:t>wide</a:t>
            </a:r>
            <a:r>
              <a:rPr lang="de-DE" sz="2400" b="1" dirty="0" smtClean="0"/>
              <a:t> ranging </a:t>
            </a:r>
            <a:r>
              <a:rPr lang="de-DE" sz="2400" b="1" dirty="0" err="1" smtClean="0"/>
              <a:t>campaign</a:t>
            </a:r>
            <a:endParaRPr lang="de-DE" sz="2400" b="1" dirty="0" smtClean="0"/>
          </a:p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1542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err="1" smtClean="0"/>
              <a:t>Thank</a:t>
            </a:r>
            <a:r>
              <a:rPr lang="de-DE" b="1" dirty="0" smtClean="0"/>
              <a:t> </a:t>
            </a:r>
            <a:r>
              <a:rPr lang="de-DE" b="1" dirty="0" err="1" smtClean="0"/>
              <a:t>you</a:t>
            </a:r>
            <a:r>
              <a:rPr lang="de-DE" b="1" dirty="0" smtClean="0"/>
              <a:t>!</a:t>
            </a:r>
            <a:br>
              <a:rPr lang="de-DE" b="1" dirty="0" smtClean="0"/>
            </a:br>
            <a:r>
              <a:rPr lang="de-DE" sz="2200" dirty="0" smtClean="0"/>
              <a:t>Mechtild Maurer</a:t>
            </a:r>
            <a:br>
              <a:rPr lang="de-DE" sz="2200" dirty="0" smtClean="0"/>
            </a:br>
            <a:r>
              <a:rPr lang="de-DE" sz="2200" dirty="0" smtClean="0"/>
              <a:t>ECAPT Germany</a:t>
            </a:r>
            <a:br>
              <a:rPr lang="de-DE" sz="2200" dirty="0" smtClean="0"/>
            </a:br>
            <a:r>
              <a:rPr lang="de-DE" sz="2200" dirty="0" smtClean="0"/>
              <a:t>maurer@ecpat.de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6863702" cy="494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9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The </a:t>
            </a:r>
            <a:r>
              <a:rPr lang="de-DE" sz="2800" b="1" dirty="0" smtClean="0"/>
              <a:t>P</a:t>
            </a:r>
            <a:r>
              <a:rPr lang="en-US" sz="2800" b="1" dirty="0" smtClean="0"/>
              <a:t>reparation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Period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556792"/>
            <a:ext cx="888185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Some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networks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organisations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starts</a:t>
            </a:r>
            <a:r>
              <a:rPr lang="de-DE" sz="2800" b="1" dirty="0" smtClean="0"/>
              <a:t>…</a:t>
            </a:r>
          </a:p>
          <a:p>
            <a:endParaRPr lang="de-DE" sz="1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b="1" dirty="0" smtClean="0"/>
              <a:t>In 2004, </a:t>
            </a:r>
            <a:r>
              <a:rPr lang="de-DE" sz="2400" b="1" dirty="0" err="1" smtClean="0"/>
              <a:t>some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later</a:t>
            </a:r>
            <a:r>
              <a:rPr lang="de-DE" sz="2400" b="1" dirty="0" smtClean="0"/>
              <a:t> in 2005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b="1" dirty="0" err="1" smtClean="0"/>
              <a:t>Some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with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support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professionals PR </a:t>
            </a:r>
            <a:r>
              <a:rPr lang="de-DE" sz="2400" b="1" dirty="0" err="1" smtClean="0"/>
              <a:t>agencies</a:t>
            </a:r>
            <a:r>
              <a:rPr lang="de-DE" sz="2400" b="1" dirty="0" smtClean="0"/>
              <a:t> (</a:t>
            </a:r>
            <a:r>
              <a:rPr lang="de-DE" sz="2400" b="1" dirty="0" err="1" smtClean="0"/>
              <a:t>Saatchi&amp;Saatchi</a:t>
            </a:r>
            <a:r>
              <a:rPr lang="de-DE" sz="24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b="1" dirty="0" err="1" smtClean="0"/>
              <a:t>Important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role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women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organisations</a:t>
            </a:r>
            <a:endParaRPr lang="de-DE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b="1" dirty="0" err="1" smtClean="0"/>
              <a:t>Important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role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churches</a:t>
            </a:r>
            <a:endParaRPr lang="de-DE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b="1" dirty="0" smtClean="0"/>
              <a:t>The </a:t>
            </a:r>
            <a:r>
              <a:rPr lang="de-DE" sz="2400" b="1" dirty="0" err="1" smtClean="0"/>
              <a:t>focus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has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been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more</a:t>
            </a:r>
            <a:r>
              <a:rPr lang="de-DE" sz="2400" b="1" dirty="0" smtClean="0"/>
              <a:t> on </a:t>
            </a:r>
            <a:r>
              <a:rPr lang="de-DE" sz="2400" b="1" dirty="0" err="1" smtClean="0"/>
              <a:t>forced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prostitution</a:t>
            </a:r>
            <a:r>
              <a:rPr lang="de-DE" sz="2400" b="1" dirty="0" smtClean="0"/>
              <a:t>, </a:t>
            </a:r>
            <a:endParaRPr lang="de-DE" sz="2400" b="1" dirty="0" smtClean="0"/>
          </a:p>
          <a:p>
            <a:pPr>
              <a:tabLst>
                <a:tab pos="269875" algn="l"/>
              </a:tabLst>
            </a:pPr>
            <a:r>
              <a:rPr lang="de-DE" sz="2400" b="1" dirty="0"/>
              <a:t>	</a:t>
            </a:r>
            <a:r>
              <a:rPr lang="de-DE" sz="2400" b="1" dirty="0" err="1" smtClean="0"/>
              <a:t>less</a:t>
            </a:r>
            <a:r>
              <a:rPr lang="de-DE" sz="2400" b="1" dirty="0" smtClean="0"/>
              <a:t> on </a:t>
            </a:r>
            <a:r>
              <a:rPr lang="de-DE" sz="2400" b="1" dirty="0" err="1" smtClean="0"/>
              <a:t>trafficking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human </a:t>
            </a:r>
            <a:r>
              <a:rPr lang="de-DE" sz="2400" b="1" dirty="0" err="1" smtClean="0"/>
              <a:t>beeing</a:t>
            </a:r>
            <a:endParaRPr lang="de-DE" sz="2400" b="1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de-DE" sz="2400" b="1" dirty="0" smtClean="0"/>
              <a:t>Not in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focus</a:t>
            </a:r>
            <a:r>
              <a:rPr lang="de-DE" sz="2400" b="1" dirty="0" smtClean="0"/>
              <a:t>: </a:t>
            </a:r>
          </a:p>
          <a:p>
            <a:pPr>
              <a:tabLst>
                <a:tab pos="263525" algn="l"/>
              </a:tabLst>
            </a:pPr>
            <a:r>
              <a:rPr lang="de-DE" sz="2400" b="1" dirty="0" smtClean="0"/>
              <a:t>	human </a:t>
            </a:r>
            <a:r>
              <a:rPr lang="de-DE" sz="2400" b="1" dirty="0" err="1" smtClean="0"/>
              <a:t>trafficking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forced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labour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child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trafficking</a:t>
            </a:r>
            <a:endParaRPr lang="de-DE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5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A </a:t>
            </a:r>
            <a:r>
              <a:rPr lang="de-DE" sz="2800" b="1" dirty="0" err="1" smtClean="0"/>
              <a:t>wide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range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Campaigns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sz="3400" b="1" u="sng" dirty="0" smtClean="0"/>
              <a:t>The </a:t>
            </a:r>
            <a:r>
              <a:rPr lang="de-DE" sz="3400" b="1" u="sng" dirty="0" err="1" smtClean="0"/>
              <a:t>general</a:t>
            </a:r>
            <a:r>
              <a:rPr lang="de-DE" sz="3400" b="1" u="sng" dirty="0" smtClean="0"/>
              <a:t> </a:t>
            </a:r>
            <a:r>
              <a:rPr lang="de-DE" sz="3400" b="1" u="sng" dirty="0" err="1" smtClean="0"/>
              <a:t>public</a:t>
            </a:r>
            <a:r>
              <a:rPr lang="de-DE" sz="3400" b="1" u="sng" dirty="0" smtClean="0"/>
              <a:t> </a:t>
            </a:r>
            <a:r>
              <a:rPr lang="de-DE" sz="3400" b="1" u="sng" dirty="0" err="1" smtClean="0"/>
              <a:t>and</a:t>
            </a:r>
            <a:r>
              <a:rPr lang="de-DE" sz="3400" b="1" u="sng" dirty="0" smtClean="0"/>
              <a:t> </a:t>
            </a:r>
            <a:r>
              <a:rPr lang="de-DE" sz="3400" b="1" u="sng" dirty="0" err="1" smtClean="0"/>
              <a:t>the</a:t>
            </a:r>
            <a:r>
              <a:rPr lang="de-DE" sz="3400" b="1" u="sng" dirty="0" smtClean="0"/>
              <a:t> </a:t>
            </a:r>
            <a:r>
              <a:rPr lang="de-DE" sz="3400" b="1" u="sng" dirty="0" err="1" smtClean="0"/>
              <a:t>politicians</a:t>
            </a:r>
            <a:endParaRPr lang="de-DE" sz="3400" b="1" u="sng" dirty="0" smtClean="0"/>
          </a:p>
          <a:p>
            <a:r>
              <a:rPr lang="de-DE" sz="3400" b="1" dirty="0" smtClean="0"/>
              <a:t>Final </a:t>
            </a:r>
            <a:r>
              <a:rPr lang="de-DE" sz="3400" b="1" dirty="0" err="1" smtClean="0"/>
              <a:t>Whistle</a:t>
            </a:r>
            <a:r>
              <a:rPr lang="de-DE" sz="3400" b="1" dirty="0" smtClean="0"/>
              <a:t> - </a:t>
            </a:r>
            <a:r>
              <a:rPr lang="de-DE" sz="3400" b="1" dirty="0" err="1" smtClean="0"/>
              <a:t>Stop</a:t>
            </a:r>
            <a:r>
              <a:rPr lang="de-DE" sz="3400" b="1" dirty="0" smtClean="0"/>
              <a:t> </a:t>
            </a:r>
            <a:r>
              <a:rPr lang="de-DE" sz="3400" b="1" dirty="0" err="1" smtClean="0"/>
              <a:t>forced</a:t>
            </a:r>
            <a:r>
              <a:rPr lang="de-DE" sz="3400" b="1" dirty="0" smtClean="0"/>
              <a:t> Prostitution (a </a:t>
            </a:r>
            <a:r>
              <a:rPr lang="de-DE" sz="3400" b="1" dirty="0" err="1" smtClean="0"/>
              <a:t>broad</a:t>
            </a:r>
            <a:r>
              <a:rPr lang="de-DE" sz="3400" b="1" dirty="0" smtClean="0"/>
              <a:t> </a:t>
            </a:r>
            <a:r>
              <a:rPr lang="de-DE" sz="3400" b="1" dirty="0" err="1" smtClean="0"/>
              <a:t>network</a:t>
            </a:r>
            <a:r>
              <a:rPr lang="de-DE" sz="3400" b="1" dirty="0" smtClean="0"/>
              <a:t>)</a:t>
            </a:r>
          </a:p>
          <a:p>
            <a:pPr marL="0" indent="0">
              <a:buNone/>
            </a:pPr>
            <a:endParaRPr lang="de-DE" sz="3400" b="1" dirty="0" smtClean="0"/>
          </a:p>
          <a:p>
            <a:pPr marL="0" indent="0">
              <a:buNone/>
            </a:pPr>
            <a:r>
              <a:rPr lang="de-DE" sz="3400" b="1" u="sng" dirty="0" smtClean="0"/>
              <a:t>The </a:t>
            </a:r>
            <a:r>
              <a:rPr lang="de-DE" sz="3400" b="1" u="sng" dirty="0" err="1" smtClean="0"/>
              <a:t>general</a:t>
            </a:r>
            <a:r>
              <a:rPr lang="de-DE" sz="3400" b="1" u="sng" dirty="0" smtClean="0"/>
              <a:t> </a:t>
            </a:r>
            <a:r>
              <a:rPr lang="de-DE" sz="3400" b="1" u="sng" dirty="0" err="1" smtClean="0"/>
              <a:t>public</a:t>
            </a:r>
            <a:r>
              <a:rPr lang="de-DE" sz="3400" b="1" u="sng" dirty="0" smtClean="0"/>
              <a:t>, </a:t>
            </a:r>
            <a:r>
              <a:rPr lang="de-DE" sz="3400" b="1" u="sng" dirty="0" err="1" smtClean="0"/>
              <a:t>the</a:t>
            </a:r>
            <a:r>
              <a:rPr lang="de-DE" sz="3400" b="1" u="sng" dirty="0" smtClean="0"/>
              <a:t> potential </a:t>
            </a:r>
            <a:r>
              <a:rPr lang="de-DE" sz="3400" b="1" u="sng" dirty="0" err="1" smtClean="0"/>
              <a:t>victims</a:t>
            </a:r>
            <a:r>
              <a:rPr lang="de-DE" sz="3400" b="1" u="sng" dirty="0" smtClean="0"/>
              <a:t> </a:t>
            </a:r>
            <a:r>
              <a:rPr lang="de-DE" sz="3400" b="1" u="sng" dirty="0" err="1" smtClean="0"/>
              <a:t>and</a:t>
            </a:r>
            <a:r>
              <a:rPr lang="de-DE" sz="3400" b="1" u="sng" dirty="0" smtClean="0"/>
              <a:t> </a:t>
            </a:r>
            <a:r>
              <a:rPr lang="de-DE" sz="3400" b="1" u="sng" dirty="0" err="1" smtClean="0"/>
              <a:t>the</a:t>
            </a:r>
            <a:r>
              <a:rPr lang="de-DE" sz="3400" b="1" u="sng" dirty="0" smtClean="0"/>
              <a:t> </a:t>
            </a:r>
            <a:r>
              <a:rPr lang="de-DE" sz="3400" b="1" u="sng" dirty="0" err="1" smtClean="0"/>
              <a:t>clients</a:t>
            </a:r>
            <a:endParaRPr lang="de-DE" sz="3400" b="1" u="sng" dirty="0" smtClean="0"/>
          </a:p>
          <a:p>
            <a:r>
              <a:rPr lang="de-DE" sz="3400" b="1" dirty="0" smtClean="0"/>
              <a:t>Take </a:t>
            </a:r>
            <a:r>
              <a:rPr lang="de-DE" sz="3400" b="1" dirty="0" smtClean="0"/>
              <a:t>Action </a:t>
            </a:r>
            <a:r>
              <a:rPr lang="de-DE" sz="3400" b="1" dirty="0" err="1" smtClean="0"/>
              <a:t>against</a:t>
            </a:r>
            <a:r>
              <a:rPr lang="de-DE" sz="3400" b="1" dirty="0" smtClean="0"/>
              <a:t> </a:t>
            </a:r>
            <a:r>
              <a:rPr lang="de-DE" sz="3400" b="1" dirty="0" err="1" smtClean="0"/>
              <a:t>trafficking</a:t>
            </a:r>
            <a:r>
              <a:rPr lang="de-DE" sz="3400" b="1" dirty="0" smtClean="0"/>
              <a:t> </a:t>
            </a:r>
            <a:r>
              <a:rPr lang="de-DE" sz="3400" b="1" dirty="0" err="1" smtClean="0"/>
              <a:t>and</a:t>
            </a:r>
            <a:r>
              <a:rPr lang="de-DE" sz="3400" b="1" dirty="0" smtClean="0"/>
              <a:t> </a:t>
            </a:r>
            <a:r>
              <a:rPr lang="de-DE" sz="3400" b="1" dirty="0" err="1" smtClean="0"/>
              <a:t>forced</a:t>
            </a:r>
            <a:r>
              <a:rPr lang="de-DE" sz="3400" b="1" dirty="0" smtClean="0"/>
              <a:t> </a:t>
            </a:r>
            <a:r>
              <a:rPr lang="de-DE" sz="3400" b="1" dirty="0" err="1" smtClean="0"/>
              <a:t>prostitution</a:t>
            </a:r>
            <a:r>
              <a:rPr lang="de-DE" sz="3400" b="1" dirty="0" smtClean="0"/>
              <a:t> (Diakonisches </a:t>
            </a:r>
            <a:r>
              <a:rPr lang="de-DE" sz="3400" b="1" dirty="0"/>
              <a:t>Werk der </a:t>
            </a:r>
            <a:r>
              <a:rPr lang="de-DE" sz="3400" b="1" dirty="0" smtClean="0"/>
              <a:t>EKD</a:t>
            </a:r>
            <a:r>
              <a:rPr lang="de-DE" sz="3400" b="1" dirty="0"/>
              <a:t>) </a:t>
            </a:r>
            <a:endParaRPr lang="de-DE" sz="3400" b="1" dirty="0" smtClean="0"/>
          </a:p>
          <a:p>
            <a:r>
              <a:rPr lang="de-DE" sz="3400" b="1" dirty="0" err="1" smtClean="0"/>
              <a:t>Red</a:t>
            </a:r>
            <a:r>
              <a:rPr lang="de-DE" sz="3400" b="1" dirty="0" smtClean="0"/>
              <a:t> Card- </a:t>
            </a:r>
            <a:r>
              <a:rPr lang="de-DE" sz="3400" b="1" dirty="0"/>
              <a:t>www.stoppt-zwangsprostitution.de (</a:t>
            </a:r>
            <a:r>
              <a:rPr lang="de-DE" sz="3400" b="1" dirty="0" err="1"/>
              <a:t>FiM</a:t>
            </a:r>
            <a:r>
              <a:rPr lang="de-DE" sz="3400" b="1" dirty="0"/>
              <a:t>)</a:t>
            </a:r>
            <a:endParaRPr lang="de-DE" sz="3400" b="1" dirty="0"/>
          </a:p>
          <a:p>
            <a:r>
              <a:rPr lang="de-DE" sz="3400" b="1" dirty="0" smtClean="0"/>
              <a:t>Look </a:t>
            </a:r>
            <a:r>
              <a:rPr lang="de-DE" sz="3400" b="1" dirty="0" err="1" smtClean="0"/>
              <a:t>at</a:t>
            </a:r>
            <a:r>
              <a:rPr lang="de-DE" sz="3400" b="1" dirty="0" smtClean="0"/>
              <a:t> … a </a:t>
            </a:r>
            <a:r>
              <a:rPr lang="de-DE" sz="3400" b="1" dirty="0" err="1" smtClean="0"/>
              <a:t>woman</a:t>
            </a:r>
            <a:r>
              <a:rPr lang="de-DE" sz="3400" b="1" dirty="0" smtClean="0"/>
              <a:t> (Schau </a:t>
            </a:r>
            <a:r>
              <a:rPr lang="de-DE" sz="3400" b="1" dirty="0"/>
              <a:t>genau ... eine </a:t>
            </a:r>
            <a:r>
              <a:rPr lang="de-DE" sz="3400" b="1" dirty="0" smtClean="0"/>
              <a:t>Frau)</a:t>
            </a:r>
            <a:endParaRPr lang="de-DE" sz="3400" b="1" dirty="0"/>
          </a:p>
          <a:p>
            <a:r>
              <a:rPr lang="de-DE" sz="3400" b="1" dirty="0" err="1" smtClean="0"/>
              <a:t>Against</a:t>
            </a:r>
            <a:r>
              <a:rPr lang="de-DE" sz="3400" b="1" dirty="0" smtClean="0"/>
              <a:t> </a:t>
            </a:r>
            <a:r>
              <a:rPr lang="de-DE" sz="3400" b="1" dirty="0" err="1" smtClean="0"/>
              <a:t>forced</a:t>
            </a:r>
            <a:r>
              <a:rPr lang="de-DE" sz="3400" b="1" dirty="0" smtClean="0"/>
              <a:t> </a:t>
            </a:r>
            <a:r>
              <a:rPr lang="de-DE" sz="3400" b="1" dirty="0" err="1" smtClean="0"/>
              <a:t>prostitution</a:t>
            </a:r>
            <a:r>
              <a:rPr lang="de-DE" sz="3400" b="1" dirty="0" smtClean="0"/>
              <a:t> (</a:t>
            </a:r>
            <a:r>
              <a:rPr lang="de-DE" sz="3400" b="1" dirty="0" smtClean="0"/>
              <a:t>SOLWODI</a:t>
            </a:r>
          </a:p>
          <a:p>
            <a:pPr marL="0" indent="0">
              <a:buNone/>
            </a:pPr>
            <a:endParaRPr lang="de-DE" sz="3400" b="1" dirty="0"/>
          </a:p>
          <a:p>
            <a:pPr marL="0" indent="0">
              <a:buNone/>
            </a:pPr>
            <a:r>
              <a:rPr lang="de-DE" sz="3400" b="1" u="sng" dirty="0" err="1" smtClean="0"/>
              <a:t>To</a:t>
            </a:r>
            <a:r>
              <a:rPr lang="de-DE" sz="3400" b="1" u="sng" dirty="0" smtClean="0"/>
              <a:t> </a:t>
            </a:r>
            <a:r>
              <a:rPr lang="de-DE" sz="3400" b="1" u="sng" dirty="0" err="1" smtClean="0"/>
              <a:t>target</a:t>
            </a:r>
            <a:r>
              <a:rPr lang="de-DE" sz="3400" b="1" u="sng" dirty="0" smtClean="0"/>
              <a:t> </a:t>
            </a:r>
            <a:r>
              <a:rPr lang="de-DE" sz="3400" b="1" u="sng" dirty="0" err="1" smtClean="0"/>
              <a:t>clients</a:t>
            </a:r>
            <a:r>
              <a:rPr lang="de-DE" sz="3400" b="1" u="sng" dirty="0" smtClean="0"/>
              <a:t>:</a:t>
            </a:r>
          </a:p>
          <a:p>
            <a:r>
              <a:rPr lang="de-DE" sz="3400" b="1" dirty="0" err="1" smtClean="0"/>
              <a:t>Responsible</a:t>
            </a:r>
            <a:r>
              <a:rPr lang="de-DE" sz="3400" b="1" dirty="0" smtClean="0"/>
              <a:t> </a:t>
            </a:r>
            <a:r>
              <a:rPr lang="de-DE" sz="3400" b="1" dirty="0" err="1" smtClean="0"/>
              <a:t>client</a:t>
            </a:r>
            <a:r>
              <a:rPr lang="de-DE" sz="3400" b="1" dirty="0"/>
              <a:t>: www.verantwortlicher-freier.de </a:t>
            </a:r>
            <a:r>
              <a:rPr lang="de-DE" sz="3400" b="1" dirty="0" smtClean="0"/>
              <a:t>(BAN YING) </a:t>
            </a:r>
            <a:endParaRPr lang="de-DE" sz="3400" b="1" dirty="0"/>
          </a:p>
          <a:p>
            <a:r>
              <a:rPr lang="de-DE" sz="3400" b="1" dirty="0" smtClean="0"/>
              <a:t>www.freiersein.de (</a:t>
            </a:r>
            <a:r>
              <a:rPr lang="de-DE" sz="3400" b="1" dirty="0" err="1" smtClean="0"/>
              <a:t>Context</a:t>
            </a:r>
            <a:r>
              <a:rPr lang="de-DE" sz="3400" b="1" dirty="0" smtClean="0"/>
              <a:t> </a:t>
            </a:r>
            <a:r>
              <a:rPr lang="de-DE" sz="3400" b="1" dirty="0"/>
              <a:t>e.V</a:t>
            </a:r>
            <a:r>
              <a:rPr lang="de-DE" sz="3400" b="1" dirty="0" smtClean="0"/>
              <a:t>.)</a:t>
            </a:r>
            <a:endParaRPr lang="de-DE" sz="34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7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2818656" cy="5616624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2800" b="1" dirty="0" smtClean="0"/>
              <a:t>Slogan:</a:t>
            </a:r>
            <a:br>
              <a:rPr lang="de-DE" sz="2800" b="1" dirty="0" smtClean="0"/>
            </a:br>
            <a:r>
              <a:rPr lang="de-DE" sz="2800" b="1" dirty="0" err="1" smtClean="0"/>
              <a:t>Be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Active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Against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Forced</a:t>
            </a:r>
            <a:r>
              <a:rPr lang="de-DE" sz="2800" b="1" dirty="0" smtClean="0"/>
              <a:t> Prostitution</a:t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err="1" smtClean="0"/>
              <a:t>run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by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000" b="1" dirty="0" smtClean="0"/>
              <a:t>Diakonisches Werk,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social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welfare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institution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protestant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church</a:t>
            </a:r>
            <a:r>
              <a:rPr lang="de-DE" sz="2000" b="1" dirty="0" smtClean="0"/>
              <a:t> in Germany</a:t>
            </a:r>
            <a:br>
              <a:rPr lang="de-DE" sz="2000" b="1" dirty="0" smtClean="0"/>
            </a:br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000" b="1" dirty="0" smtClean="0"/>
              <a:t>Start in 2004</a:t>
            </a:r>
            <a:endParaRPr lang="de-DE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02" y="0"/>
            <a:ext cx="5593898" cy="684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3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 smtClean="0"/>
              <a:t>Objectives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concerns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/>
              <a:t>Focus on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specific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target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groups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visitors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football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world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cup</a:t>
            </a:r>
            <a:endParaRPr lang="de-DE" sz="2400" b="1" dirty="0" smtClean="0"/>
          </a:p>
          <a:p>
            <a:r>
              <a:rPr lang="de-DE" sz="2400" b="1" dirty="0" err="1" smtClean="0"/>
              <a:t>Together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with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German Protestant Church (EKD)</a:t>
            </a:r>
          </a:p>
          <a:p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communicate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help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system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case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management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victims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potential </a:t>
            </a:r>
            <a:r>
              <a:rPr lang="de-DE" sz="2400" b="1" dirty="0" err="1" smtClean="0"/>
              <a:t>victims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trafficking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forced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prostitution</a:t>
            </a:r>
            <a:endParaRPr lang="de-DE" sz="2400" b="1" dirty="0" smtClean="0"/>
          </a:p>
          <a:p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support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victims</a:t>
            </a:r>
            <a:endParaRPr lang="de-DE" sz="2400" b="1" dirty="0" smtClean="0"/>
          </a:p>
          <a:p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sensitize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clients</a:t>
            </a:r>
            <a:r>
              <a:rPr lang="de-DE" sz="2400" b="1" dirty="0" smtClean="0"/>
              <a:t> not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look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away</a:t>
            </a:r>
            <a:endParaRPr lang="de-DE" sz="2400" b="1" dirty="0" smtClean="0"/>
          </a:p>
          <a:p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sensitize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general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public</a:t>
            </a:r>
            <a:endParaRPr lang="de-DE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9467" cy="140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5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Messages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Activities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9600" b="1" dirty="0" smtClean="0"/>
              <a:t>Call </a:t>
            </a:r>
            <a:r>
              <a:rPr lang="de-DE" sz="9600" b="1" dirty="0" err="1" smtClean="0"/>
              <a:t>the</a:t>
            </a:r>
            <a:r>
              <a:rPr lang="de-DE" sz="9600" b="1" dirty="0" smtClean="0"/>
              <a:t> Hotline 0180 </a:t>
            </a:r>
            <a:r>
              <a:rPr lang="de-DE" sz="9600" b="1" dirty="0"/>
              <a:t>2006 110 </a:t>
            </a:r>
            <a:r>
              <a:rPr lang="de-DE" sz="9600" b="1" dirty="0" smtClean="0"/>
              <a:t>(24 h </a:t>
            </a:r>
            <a:r>
              <a:rPr lang="de-DE" sz="9600" b="1" dirty="0" err="1" smtClean="0"/>
              <a:t>call</a:t>
            </a:r>
            <a:r>
              <a:rPr lang="de-DE" sz="9600" b="1" dirty="0" smtClean="0"/>
              <a:t> </a:t>
            </a:r>
            <a:r>
              <a:rPr lang="de-DE" sz="9600" b="1" dirty="0" err="1" smtClean="0"/>
              <a:t>center</a:t>
            </a:r>
            <a:r>
              <a:rPr lang="de-DE" sz="9600" b="1" dirty="0" smtClean="0"/>
              <a:t>)</a:t>
            </a:r>
            <a:endParaRPr lang="de-DE" sz="96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9600" b="1" dirty="0" smtClean="0"/>
              <a:t>Report </a:t>
            </a:r>
            <a:r>
              <a:rPr lang="de-DE" sz="9600" b="1" dirty="0" err="1" smtClean="0"/>
              <a:t>to</a:t>
            </a:r>
            <a:r>
              <a:rPr lang="de-DE" sz="9600" b="1" dirty="0" smtClean="0"/>
              <a:t> </a:t>
            </a:r>
            <a:r>
              <a:rPr lang="de-DE" sz="9600" b="1" dirty="0" smtClean="0"/>
              <a:t>stoppt-zwangsprostitution@web.de</a:t>
            </a:r>
            <a:endParaRPr lang="de-DE" sz="96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9600" b="1" dirty="0" smtClean="0"/>
              <a:t>Report </a:t>
            </a:r>
            <a:r>
              <a:rPr lang="de-DE" sz="9600" b="1" dirty="0" err="1" smtClean="0"/>
              <a:t>to</a:t>
            </a:r>
            <a:r>
              <a:rPr lang="de-DE" sz="9600" b="1" dirty="0" smtClean="0"/>
              <a:t> </a:t>
            </a:r>
            <a:r>
              <a:rPr lang="de-DE" sz="9600" b="1" dirty="0" err="1" smtClean="0"/>
              <a:t>the</a:t>
            </a:r>
            <a:r>
              <a:rPr lang="de-DE" sz="9600" b="1" dirty="0" smtClean="0"/>
              <a:t> </a:t>
            </a:r>
            <a:r>
              <a:rPr lang="de-DE" sz="9600" b="1" dirty="0" err="1" smtClean="0"/>
              <a:t>counselling</a:t>
            </a:r>
            <a:r>
              <a:rPr lang="de-DE" sz="9600" b="1" dirty="0" smtClean="0"/>
              <a:t> </a:t>
            </a:r>
            <a:r>
              <a:rPr lang="de-DE" sz="9600" b="1" dirty="0" err="1" smtClean="0"/>
              <a:t>centers</a:t>
            </a:r>
            <a:r>
              <a:rPr lang="de-DE" sz="9600" b="1" dirty="0" smtClean="0"/>
              <a:t> </a:t>
            </a:r>
            <a:r>
              <a:rPr lang="de-DE" sz="9600" b="1" dirty="0" err="1" smtClean="0"/>
              <a:t>for</a:t>
            </a:r>
            <a:r>
              <a:rPr lang="de-DE" sz="9600" b="1" dirty="0" smtClean="0"/>
              <a:t> </a:t>
            </a:r>
            <a:r>
              <a:rPr lang="de-DE" sz="9600" b="1" dirty="0" err="1" smtClean="0"/>
              <a:t>victms</a:t>
            </a:r>
            <a:r>
              <a:rPr lang="de-DE" sz="9600" b="1" dirty="0" smtClean="0"/>
              <a:t> </a:t>
            </a:r>
            <a:r>
              <a:rPr lang="de-DE" sz="9600" b="1" dirty="0" err="1" smtClean="0"/>
              <a:t>of</a:t>
            </a:r>
            <a:r>
              <a:rPr lang="de-DE" sz="9600" b="1" dirty="0" smtClean="0"/>
              <a:t> human </a:t>
            </a:r>
            <a:r>
              <a:rPr lang="de-DE" sz="9600" b="1" dirty="0" err="1" smtClean="0"/>
              <a:t>trafficking</a:t>
            </a:r>
            <a:r>
              <a:rPr lang="de-DE" sz="9600" b="1" dirty="0" smtClean="0"/>
              <a:t> </a:t>
            </a:r>
            <a:r>
              <a:rPr lang="de-DE" sz="9600" b="1" dirty="0" err="1" smtClean="0"/>
              <a:t>or</a:t>
            </a:r>
            <a:r>
              <a:rPr lang="de-DE" sz="9600" b="1" dirty="0" smtClean="0"/>
              <a:t> </a:t>
            </a:r>
            <a:r>
              <a:rPr lang="de-DE" sz="9600" b="1" dirty="0" err="1" smtClean="0"/>
              <a:t>to</a:t>
            </a:r>
            <a:r>
              <a:rPr lang="de-DE" sz="9600" b="1" dirty="0" smtClean="0"/>
              <a:t> </a:t>
            </a:r>
            <a:r>
              <a:rPr lang="de-DE" sz="9600" b="1" dirty="0" err="1" smtClean="0"/>
              <a:t>the</a:t>
            </a:r>
            <a:r>
              <a:rPr lang="de-DE" sz="9600" b="1" dirty="0" smtClean="0"/>
              <a:t> Police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de-DE" sz="9600" b="1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9600" b="1" dirty="0" smtClean="0"/>
              <a:t>Posters </a:t>
            </a:r>
            <a:r>
              <a:rPr lang="de-DE" sz="9600" b="1" dirty="0" smtClean="0"/>
              <a:t>– (</a:t>
            </a:r>
            <a:r>
              <a:rPr lang="de-DE" sz="9600" b="1" dirty="0" err="1" smtClean="0"/>
              <a:t>for</a:t>
            </a:r>
            <a:r>
              <a:rPr lang="de-DE" sz="9600" b="1" dirty="0" smtClean="0"/>
              <a:t> </a:t>
            </a:r>
            <a:r>
              <a:rPr lang="de-DE" sz="9600" b="1" dirty="0" err="1" smtClean="0"/>
              <a:t>example</a:t>
            </a:r>
            <a:r>
              <a:rPr lang="de-DE" sz="9600" b="1" dirty="0" smtClean="0"/>
              <a:t> in </a:t>
            </a:r>
            <a:r>
              <a:rPr lang="de-DE" sz="9600" b="1" dirty="0" err="1" smtClean="0"/>
              <a:t>railway</a:t>
            </a:r>
            <a:r>
              <a:rPr lang="de-DE" sz="9600" b="1" dirty="0" smtClean="0"/>
              <a:t> </a:t>
            </a:r>
            <a:r>
              <a:rPr lang="de-DE" sz="9600" b="1" dirty="0" err="1" smtClean="0"/>
              <a:t>stations</a:t>
            </a:r>
            <a:r>
              <a:rPr lang="de-DE" sz="9600" b="1" dirty="0" smtClean="0"/>
              <a:t>)</a:t>
            </a:r>
            <a:endParaRPr lang="de-DE" sz="9600" b="1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9600" b="1" dirty="0" smtClean="0"/>
              <a:t>P</a:t>
            </a:r>
            <a:r>
              <a:rPr lang="en-US" sz="9600" b="1" dirty="0" err="1" smtClean="0"/>
              <a:t>ostcards</a:t>
            </a:r>
            <a:r>
              <a:rPr lang="en-US" sz="9600" b="1" dirty="0" smtClean="0"/>
              <a:t> </a:t>
            </a:r>
            <a:r>
              <a:rPr lang="en-US" sz="9600" b="1" dirty="0"/>
              <a:t>and </a:t>
            </a:r>
            <a:r>
              <a:rPr lang="en-US" sz="9600" b="1" dirty="0" err="1"/>
              <a:t>leaflats</a:t>
            </a:r>
            <a:r>
              <a:rPr lang="en-US" sz="9600" b="1" dirty="0"/>
              <a:t> (for example 650.000 </a:t>
            </a:r>
            <a:r>
              <a:rPr lang="en-US" sz="9600" b="1" dirty="0" err="1"/>
              <a:t>Freecards</a:t>
            </a:r>
            <a:r>
              <a:rPr lang="en-US" sz="9600" b="1" dirty="0"/>
              <a:t>) </a:t>
            </a:r>
            <a:endParaRPr lang="en-US" sz="9600" b="1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9600" b="1" dirty="0" smtClean="0"/>
              <a:t>TV-Spot in </a:t>
            </a:r>
            <a:r>
              <a:rPr lang="de-DE" sz="9600" b="1" dirty="0" err="1" smtClean="0"/>
              <a:t>the</a:t>
            </a:r>
            <a:r>
              <a:rPr lang="de-DE" sz="9600" b="1" dirty="0"/>
              <a:t> </a:t>
            </a:r>
            <a:r>
              <a:rPr lang="de-DE" sz="9600" b="1" dirty="0" smtClean="0"/>
              <a:t>Underground, Spot </a:t>
            </a:r>
            <a:r>
              <a:rPr lang="de-DE" sz="9600" b="1" dirty="0"/>
              <a:t>„Krystina“ in Kinos</a:t>
            </a:r>
            <a:endParaRPr lang="de-DE" sz="9600" b="1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9600" b="1" dirty="0" smtClean="0"/>
              <a:t>3000 </a:t>
            </a:r>
            <a:r>
              <a:rPr lang="de-DE" sz="9600" b="1" dirty="0" err="1" smtClean="0"/>
              <a:t>Citylight</a:t>
            </a:r>
            <a:r>
              <a:rPr lang="de-DE" sz="9600" b="1" dirty="0" smtClean="0"/>
              <a:t>-Posters </a:t>
            </a:r>
            <a:r>
              <a:rPr lang="de-DE" sz="9600" b="1" dirty="0" err="1" smtClean="0"/>
              <a:t>nationalwide</a:t>
            </a:r>
            <a:r>
              <a:rPr lang="de-DE" sz="9600" b="1" dirty="0" smtClean="0"/>
              <a:t> </a:t>
            </a:r>
            <a:r>
              <a:rPr lang="de-DE" sz="9600" b="1" dirty="0" err="1" smtClean="0"/>
              <a:t>and</a:t>
            </a:r>
            <a:r>
              <a:rPr lang="de-DE" sz="9600" b="1" dirty="0" smtClean="0"/>
              <a:t> on </a:t>
            </a:r>
            <a:r>
              <a:rPr lang="de-DE" sz="9600" b="1" dirty="0" err="1" smtClean="0"/>
              <a:t>the</a:t>
            </a:r>
            <a:r>
              <a:rPr lang="de-DE" sz="9600" b="1" dirty="0" smtClean="0"/>
              <a:t> </a:t>
            </a:r>
            <a:r>
              <a:rPr lang="de-DE" sz="9600" b="1" dirty="0" err="1" smtClean="0"/>
              <a:t>airport</a:t>
            </a:r>
            <a:endParaRPr lang="de-DE" sz="9600" b="1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9600" b="1" dirty="0" err="1" smtClean="0"/>
              <a:t>Advertisment</a:t>
            </a:r>
            <a:r>
              <a:rPr lang="de-DE" sz="9600" b="1" dirty="0" smtClean="0"/>
              <a:t> </a:t>
            </a:r>
            <a:r>
              <a:rPr lang="de-DE" sz="9600" b="1" dirty="0" smtClean="0"/>
              <a:t>in News Papers</a:t>
            </a:r>
            <a:r>
              <a:rPr lang="de-DE" sz="9600" b="1" dirty="0"/>
              <a:t/>
            </a:r>
            <a:br>
              <a:rPr lang="de-DE" sz="9600" b="1" dirty="0"/>
            </a:br>
            <a:r>
              <a:rPr lang="de-DE" sz="9600" b="1" dirty="0"/>
              <a:t/>
            </a:r>
            <a:br>
              <a:rPr lang="de-DE" sz="9600" b="1" dirty="0"/>
            </a:br>
            <a:endParaRPr lang="de-DE" sz="9600" b="1" dirty="0"/>
          </a:p>
          <a:p>
            <a:endParaRPr lang="de-DE" sz="2400" b="1" dirty="0"/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6" y="0"/>
            <a:ext cx="11525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6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3041" y="3573016"/>
            <a:ext cx="3036174" cy="2880320"/>
          </a:xfrm>
        </p:spPr>
        <p:txBody>
          <a:bodyPr>
            <a:noAutofit/>
          </a:bodyPr>
          <a:lstStyle/>
          <a:p>
            <a:r>
              <a:rPr lang="de-DE" sz="2400" b="1" dirty="0" smtClean="0"/>
              <a:t>The Spot „</a:t>
            </a:r>
            <a:r>
              <a:rPr lang="de-DE" sz="2400" b="1" dirty="0" err="1" smtClean="0"/>
              <a:t>Krystina“was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smtClean="0"/>
              <a:t>TV </a:t>
            </a:r>
            <a:r>
              <a:rPr lang="de-DE" sz="2400" b="1" dirty="0" err="1" smtClean="0"/>
              <a:t>intro</a:t>
            </a:r>
            <a:r>
              <a:rPr lang="de-DE" sz="2400" b="1" dirty="0" smtClean="0"/>
              <a:t>  </a:t>
            </a:r>
            <a:r>
              <a:rPr lang="de-DE" sz="2400" b="1" dirty="0" err="1" smtClean="0"/>
              <a:t>spot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movie</a:t>
            </a:r>
            <a:r>
              <a:rPr lang="de-DE" sz="2400" b="1" dirty="0" smtClean="0"/>
              <a:t> Lilja 4-ever in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cinemas</a:t>
            </a:r>
            <a:r>
              <a:rPr lang="de-DE" sz="2400" b="1" dirty="0" smtClean="0"/>
              <a:t> all </a:t>
            </a:r>
            <a:r>
              <a:rPr lang="de-DE" sz="2400" b="1" dirty="0" err="1" smtClean="0"/>
              <a:t>over</a:t>
            </a:r>
            <a:r>
              <a:rPr lang="de-DE" sz="2400" b="1" dirty="0" smtClean="0"/>
              <a:t> Germany </a:t>
            </a:r>
            <a:endParaRPr lang="de-DE" sz="24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2277381" cy="318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967"/>
            <a:ext cx="3002612" cy="232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61" y="912985"/>
            <a:ext cx="3095811" cy="232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10" y="912985"/>
            <a:ext cx="3095811" cy="232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8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288" y="548680"/>
            <a:ext cx="1800200" cy="4104456"/>
          </a:xfrm>
        </p:spPr>
        <p:txBody>
          <a:bodyPr anchor="t">
            <a:normAutofit/>
          </a:bodyPr>
          <a:lstStyle/>
          <a:p>
            <a:pPr algn="l"/>
            <a:r>
              <a:rPr lang="de-DE" sz="2000" b="1" dirty="0" smtClean="0"/>
              <a:t>The </a:t>
            </a:r>
            <a:r>
              <a:rPr lang="de-DE" sz="2000" b="1" dirty="0" err="1" smtClean="0"/>
              <a:t>posters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were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hanging</a:t>
            </a:r>
            <a:r>
              <a:rPr lang="de-DE" sz="2000" b="1" dirty="0" smtClean="0"/>
              <a:t> in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toilets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during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world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cup</a:t>
            </a:r>
            <a:endParaRPr lang="de-DE" sz="2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184"/>
            <a:ext cx="7092280" cy="529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0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Bildschirmpräsentation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International Sports Events and the increase of trafficking in human beeings</vt:lpstr>
      <vt:lpstr>From Spring 2004 - Spring 2005</vt:lpstr>
      <vt:lpstr>The Preparation Period</vt:lpstr>
      <vt:lpstr>A wide range of Campaigns</vt:lpstr>
      <vt:lpstr>Slogan: Be Active Against Forced Prostitution  run by Diakonisches Werk, the social welfare institution of the protestant church in Germany      Start in 2004</vt:lpstr>
      <vt:lpstr>Objectives and concerns</vt:lpstr>
      <vt:lpstr>Messages and Activities</vt:lpstr>
      <vt:lpstr>The Spot „Krystina“was the TV intro  spot for the movie Lilja 4-ever in the cinemas all over Germany </vt:lpstr>
      <vt:lpstr>The posters were hanging in the toilets during the world cup</vt:lpstr>
      <vt:lpstr>PowerPoint-Präsentation</vt:lpstr>
      <vt:lpstr>Objectives and Concerns</vt:lpstr>
      <vt:lpstr>Activities</vt:lpstr>
      <vt:lpstr>Activities</vt:lpstr>
      <vt:lpstr>Additional Campaigns </vt:lpstr>
      <vt:lpstr>PowerPoint-Präsentation</vt:lpstr>
      <vt:lpstr>Evaluation and Results </vt:lpstr>
      <vt:lpstr>Evaluation of the Hotline 01802 331 333  </vt:lpstr>
      <vt:lpstr>Evaluation of the Hotline 01802 331 333  </vt:lpstr>
      <vt:lpstr>Some more considerations</vt:lpstr>
      <vt:lpstr>Thank you! Mechtild Maurer ECAPT Germany maurer@ecpat.de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Maurer</dc:creator>
  <cp:lastModifiedBy>Maurer</cp:lastModifiedBy>
  <cp:revision>38</cp:revision>
  <dcterms:created xsi:type="dcterms:W3CDTF">2011-11-20T21:19:04Z</dcterms:created>
  <dcterms:modified xsi:type="dcterms:W3CDTF">2011-11-23T15:17:20Z</dcterms:modified>
</cp:coreProperties>
</file>